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7"/>
  </p:notesMasterIdLst>
  <p:sldIdLst>
    <p:sldId id="256" r:id="rId2"/>
    <p:sldId id="314" r:id="rId3"/>
    <p:sldId id="261" r:id="rId4"/>
    <p:sldId id="257" r:id="rId5"/>
    <p:sldId id="260" r:id="rId6"/>
    <p:sldId id="259" r:id="rId7"/>
    <p:sldId id="263" r:id="rId8"/>
    <p:sldId id="316" r:id="rId9"/>
    <p:sldId id="318" r:id="rId10"/>
    <p:sldId id="321" r:id="rId11"/>
    <p:sldId id="319" r:id="rId12"/>
    <p:sldId id="269" r:id="rId13"/>
    <p:sldId id="258" r:id="rId14"/>
    <p:sldId id="278" r:id="rId15"/>
    <p:sldId id="32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53C519-C3B9-4CBA-92DC-68065D8AC2D9}" v="8" dt="2025-11-07T20:40:41.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4" autoAdjust="0"/>
    <p:restoredTop sz="65860" autoAdjust="0"/>
  </p:normalViewPr>
  <p:slideViewPr>
    <p:cSldViewPr snapToGrid="0">
      <p:cViewPr varScale="1">
        <p:scale>
          <a:sx n="28" d="100"/>
          <a:sy n="28" d="100"/>
        </p:scale>
        <p:origin x="145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37CBA-7D50-4CAB-8E02-97A7C61051F8}"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85271-5F53-4C3B-B42B-8912F171BA4F}" type="slidenum">
              <a:rPr lang="en-US" smtClean="0"/>
              <a:t>‹#›</a:t>
            </a:fld>
            <a:endParaRPr lang="en-US"/>
          </a:p>
        </p:txBody>
      </p:sp>
    </p:spTree>
    <p:extLst>
      <p:ext uri="{BB962C8B-B14F-4D97-AF65-F5344CB8AC3E}">
        <p14:creationId xmlns:p14="http://schemas.microsoft.com/office/powerpoint/2010/main" val="30152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48DBE-17D8-477C-B51F-634AB4496605}" type="slidenum">
              <a:rPr lang="en-US" smtClean="0"/>
              <a:t>2</a:t>
            </a:fld>
            <a:endParaRPr lang="en-US" dirty="0"/>
          </a:p>
        </p:txBody>
      </p:sp>
    </p:spTree>
    <p:extLst>
      <p:ext uri="{BB962C8B-B14F-4D97-AF65-F5344CB8AC3E}">
        <p14:creationId xmlns:p14="http://schemas.microsoft.com/office/powerpoint/2010/main" val="2055707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p>
          <a:p>
            <a:r>
              <a:rPr lang="en-US" dirty="0"/>
              <a:t>Vocational counseling, including counseling in job exploration</a:t>
            </a:r>
          </a:p>
          <a:p>
            <a:r>
              <a:rPr lang="en-US" dirty="0"/>
              <a:t>2.</a:t>
            </a:r>
          </a:p>
          <a:p>
            <a:r>
              <a:rPr lang="en-US" dirty="0"/>
              <a:t>Counseling on opportunities for post-secondary education such as college, vocational </a:t>
            </a:r>
            <a:r>
              <a:rPr lang="en-US" dirty="0" err="1"/>
              <a:t>schools,etc</a:t>
            </a:r>
            <a:r>
              <a:rPr lang="en-US" dirty="0"/>
              <a:t>.</a:t>
            </a:r>
          </a:p>
          <a:p>
            <a:r>
              <a:rPr lang="en-US" dirty="0"/>
              <a:t>3.</a:t>
            </a:r>
          </a:p>
          <a:p>
            <a:r>
              <a:rPr lang="en-US" dirty="0"/>
              <a:t>Work-based learning experiences, including internships and on-the-job training</a:t>
            </a:r>
          </a:p>
          <a:p>
            <a:r>
              <a:rPr lang="en-US" dirty="0"/>
              <a:t>4.</a:t>
            </a:r>
          </a:p>
          <a:p>
            <a:r>
              <a:rPr lang="en-US" dirty="0"/>
              <a:t>Training in workplace and employer expectations</a:t>
            </a:r>
          </a:p>
          <a:p>
            <a:r>
              <a:rPr lang="en-US" dirty="0"/>
              <a:t>5.</a:t>
            </a:r>
          </a:p>
          <a:p>
            <a:r>
              <a:rPr lang="en-US" dirty="0"/>
              <a:t>Training in self-advocacy and social skills</a:t>
            </a:r>
          </a:p>
        </p:txBody>
      </p:sp>
      <p:sp>
        <p:nvSpPr>
          <p:cNvPr id="4" name="Slide Number Placeholder 3"/>
          <p:cNvSpPr>
            <a:spLocks noGrp="1"/>
          </p:cNvSpPr>
          <p:nvPr>
            <p:ph type="sldNum" sz="quarter" idx="5"/>
          </p:nvPr>
        </p:nvSpPr>
        <p:spPr/>
        <p:txBody>
          <a:bodyPr/>
          <a:lstStyle/>
          <a:p>
            <a:fld id="{DC585271-5F53-4C3B-B42B-8912F171BA4F}" type="slidenum">
              <a:rPr lang="en-US" smtClean="0"/>
              <a:t>6</a:t>
            </a:fld>
            <a:endParaRPr lang="en-US"/>
          </a:p>
        </p:txBody>
      </p:sp>
    </p:spTree>
    <p:extLst>
      <p:ext uri="{BB962C8B-B14F-4D97-AF65-F5344CB8AC3E}">
        <p14:creationId xmlns:p14="http://schemas.microsoft.com/office/powerpoint/2010/main" val="286835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585271-5F53-4C3B-B42B-8912F171BA4F}" type="slidenum">
              <a:rPr lang="en-US" smtClean="0"/>
              <a:t>7</a:t>
            </a:fld>
            <a:endParaRPr lang="en-US"/>
          </a:p>
        </p:txBody>
      </p:sp>
    </p:spTree>
    <p:extLst>
      <p:ext uri="{BB962C8B-B14F-4D97-AF65-F5344CB8AC3E}">
        <p14:creationId xmlns:p14="http://schemas.microsoft.com/office/powerpoint/2010/main" val="3790968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48DBE-17D8-477C-B51F-634AB4496605}" type="slidenum">
              <a:rPr lang="en-US" smtClean="0"/>
              <a:t>8</a:t>
            </a:fld>
            <a:endParaRPr lang="en-US" dirty="0"/>
          </a:p>
        </p:txBody>
      </p:sp>
    </p:spTree>
    <p:extLst>
      <p:ext uri="{BB962C8B-B14F-4D97-AF65-F5344CB8AC3E}">
        <p14:creationId xmlns:p14="http://schemas.microsoft.com/office/powerpoint/2010/main" val="293152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48DBE-17D8-477C-B51F-634AB4496605}" type="slidenum">
              <a:rPr lang="en-US" smtClean="0"/>
              <a:t>9</a:t>
            </a:fld>
            <a:endParaRPr lang="en-US" dirty="0"/>
          </a:p>
        </p:txBody>
      </p:sp>
    </p:spTree>
    <p:extLst>
      <p:ext uri="{BB962C8B-B14F-4D97-AF65-F5344CB8AC3E}">
        <p14:creationId xmlns:p14="http://schemas.microsoft.com/office/powerpoint/2010/main" val="817672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0E335B5-2324-498A-AEB0-D2A3BF60142D}"/>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5EDFC921-32EA-42F2-B154-0C2705610F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FF0000"/>
                </a:solidFill>
                <a:latin typeface="Arial" panose="020B0604020202020204" pitchFamily="34" charset="0"/>
              </a:rPr>
              <a:t>Services are designed to connect a person with a disability with work.  That process, set of needs and set of solutions looks different for every one and other agencies/organizations and people have responsibilities in the process so we try to partner for the best use of Federal and State funds.  We expect that transitioning students and their stakeholders participate, make decisions, work with us to overcome barriers and seek solutions.</a:t>
            </a:r>
          </a:p>
          <a:p>
            <a:endParaRPr lang="en-US" altLang="en-US" dirty="0">
              <a:solidFill>
                <a:srgbClr val="FF0000"/>
              </a:solidFill>
              <a:latin typeface="Arial" panose="020B0604020202020204" pitchFamily="34" charset="0"/>
            </a:endParaRPr>
          </a:p>
          <a:p>
            <a:r>
              <a:rPr lang="en-US" altLang="en-US" dirty="0">
                <a:solidFill>
                  <a:srgbClr val="FF0000"/>
                </a:solidFill>
                <a:latin typeface="Arial" panose="020B0604020202020204" pitchFamily="34" charset="0"/>
              </a:rPr>
              <a:t>If the consumer and the counselor can’t reach a decision together, advocacy services are available to help facilitate the process through Texas Disability Rights.  Area Managers are also available to help work through issues when needed and there is a formal appeal process available  as well.  Details can be accessed on the DARS website or  in brochures provided at every office .</a:t>
            </a:r>
          </a:p>
          <a:p>
            <a:endParaRPr lang="en-US" altLang="en-US" dirty="0">
              <a:solidFill>
                <a:srgbClr val="FF0000"/>
              </a:solidFill>
              <a:latin typeface="Arial" panose="020B0604020202020204" pitchFamily="34" charset="0"/>
            </a:endParaRPr>
          </a:p>
        </p:txBody>
      </p:sp>
      <p:sp>
        <p:nvSpPr>
          <p:cNvPr id="20484" name="Slide Number Placeholder 3">
            <a:extLst>
              <a:ext uri="{FF2B5EF4-FFF2-40B4-BE49-F238E27FC236}">
                <a16:creationId xmlns:a16="http://schemas.microsoft.com/office/drawing/2014/main" id="{CD4454B2-6DE7-4860-AB8B-9609646D07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BD7BEC-CCE4-4530-9763-B2EDF01F864E}" type="slidenum">
              <a:rPr lang="en-US" altLang="en-US"/>
              <a:pPr/>
              <a:t>12</a:t>
            </a:fld>
            <a:endParaRPr lang="en-US" altLang="en-US"/>
          </a:p>
        </p:txBody>
      </p:sp>
    </p:spTree>
    <p:extLst>
      <p:ext uri="{BB962C8B-B14F-4D97-AF65-F5344CB8AC3E}">
        <p14:creationId xmlns:p14="http://schemas.microsoft.com/office/powerpoint/2010/main" val="1383567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majority of schools have a counselor assigned.  If you are not sure who the assigned counselor is at your school I have a list on the next slide.</a:t>
            </a:r>
          </a:p>
        </p:txBody>
      </p:sp>
      <p:sp>
        <p:nvSpPr>
          <p:cNvPr id="4" name="Slide Number Placeholder 3"/>
          <p:cNvSpPr>
            <a:spLocks noGrp="1"/>
          </p:cNvSpPr>
          <p:nvPr>
            <p:ph type="sldNum" sz="quarter" idx="5"/>
          </p:nvPr>
        </p:nvSpPr>
        <p:spPr/>
        <p:txBody>
          <a:bodyPr/>
          <a:lstStyle/>
          <a:p>
            <a:fld id="{DC585271-5F53-4C3B-B42B-8912F171BA4F}" type="slidenum">
              <a:rPr lang="en-US" smtClean="0"/>
              <a:t>13</a:t>
            </a:fld>
            <a:endParaRPr lang="en-US"/>
          </a:p>
        </p:txBody>
      </p:sp>
    </p:spTree>
    <p:extLst>
      <p:ext uri="{BB962C8B-B14F-4D97-AF65-F5344CB8AC3E}">
        <p14:creationId xmlns:p14="http://schemas.microsoft.com/office/powerpoint/2010/main" val="2618654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585271-5F53-4C3B-B42B-8912F171BA4F}" type="slidenum">
              <a:rPr lang="en-US" smtClean="0"/>
              <a:t>15</a:t>
            </a:fld>
            <a:endParaRPr lang="en-US"/>
          </a:p>
        </p:txBody>
      </p:sp>
    </p:spTree>
    <p:extLst>
      <p:ext uri="{BB962C8B-B14F-4D97-AF65-F5344CB8AC3E}">
        <p14:creationId xmlns:p14="http://schemas.microsoft.com/office/powerpoint/2010/main" val="384965738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11/11/2025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11/11/2025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11/11/2025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11/11/2025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hala.alexander@twc.texas.gov" TargetMode="External"/><Relationship Id="rId7" Type="http://schemas.openxmlformats.org/officeDocument/2006/relationships/hyperlink" Target="mailto:jennifer.greene@twc.Texas.gov" TargetMode="External"/><Relationship Id="rId2" Type="http://schemas.openxmlformats.org/officeDocument/2006/relationships/hyperlink" Target="mailto:kenneth.dupree@twc.texas.gov" TargetMode="External"/><Relationship Id="rId1" Type="http://schemas.openxmlformats.org/officeDocument/2006/relationships/slideLayout" Target="../slideLayouts/slideLayout2.xml"/><Relationship Id="rId6" Type="http://schemas.openxmlformats.org/officeDocument/2006/relationships/hyperlink" Target="mailto:david.mchan@twc.texas.gov" TargetMode="External"/><Relationship Id="rId5" Type="http://schemas.openxmlformats.org/officeDocument/2006/relationships/hyperlink" Target="mailto:Niyah.jawo@twc.texas.gov" TargetMode="External"/><Relationship Id="rId4" Type="http://schemas.openxmlformats.org/officeDocument/2006/relationships/hyperlink" Target="mailto:reginald.williams@twc.texas.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ower point title Vocational Rehabilitation">
            <a:extLst>
              <a:ext uri="{FF2B5EF4-FFF2-40B4-BE49-F238E27FC236}">
                <a16:creationId xmlns:a16="http://schemas.microsoft.com/office/drawing/2014/main" id="{D0AAECE2-B2D7-4D6B-8BA1-45477CE936BE}"/>
              </a:ext>
            </a:extLst>
          </p:cNvPr>
          <p:cNvSpPr>
            <a:spLocks noGrp="1"/>
          </p:cNvSpPr>
          <p:nvPr>
            <p:ph type="ctrTitle"/>
          </p:nvPr>
        </p:nvSpPr>
        <p:spPr/>
        <p:txBody>
          <a:bodyPr/>
          <a:lstStyle/>
          <a:p>
            <a:r>
              <a:rPr lang="en-US" sz="8000" dirty="0"/>
              <a:t>Vocational Rehabilitation</a:t>
            </a:r>
          </a:p>
        </p:txBody>
      </p:sp>
      <p:sp>
        <p:nvSpPr>
          <p:cNvPr id="3" name="Subtitle 2" descr="Power point subtitle Transition Services">
            <a:extLst>
              <a:ext uri="{FF2B5EF4-FFF2-40B4-BE49-F238E27FC236}">
                <a16:creationId xmlns:a16="http://schemas.microsoft.com/office/drawing/2014/main" id="{E63D3D1D-99CF-4572-9B69-07B2047C3F06}"/>
              </a:ext>
            </a:extLst>
          </p:cNvPr>
          <p:cNvSpPr>
            <a:spLocks noGrp="1"/>
          </p:cNvSpPr>
          <p:nvPr>
            <p:ph type="subTitle" idx="1"/>
          </p:nvPr>
        </p:nvSpPr>
        <p:spPr/>
        <p:txBody>
          <a:bodyPr>
            <a:normAutofit/>
          </a:bodyPr>
          <a:lstStyle/>
          <a:p>
            <a:r>
              <a:rPr lang="en-US" sz="2800"/>
              <a:t>Transition Services – An Introduction</a:t>
            </a:r>
            <a:endParaRPr lang="en-US" sz="2800" dirty="0"/>
          </a:p>
        </p:txBody>
      </p:sp>
      <p:pic>
        <p:nvPicPr>
          <p:cNvPr id="5" name="Picture 4" descr="The Texas Workforce Commission logo">
            <a:extLst>
              <a:ext uri="{FF2B5EF4-FFF2-40B4-BE49-F238E27FC236}">
                <a16:creationId xmlns:a16="http://schemas.microsoft.com/office/drawing/2014/main" id="{E1E37089-553A-4FA3-884F-72631BD3B7D9}"/>
              </a:ext>
            </a:extLst>
          </p:cNvPr>
          <p:cNvPicPr>
            <a:picLocks noChangeAspect="1"/>
          </p:cNvPicPr>
          <p:nvPr/>
        </p:nvPicPr>
        <p:blipFill>
          <a:blip r:embed="rId2"/>
          <a:stretch>
            <a:fillRect/>
          </a:stretch>
        </p:blipFill>
        <p:spPr>
          <a:xfrm>
            <a:off x="5218841" y="4924044"/>
            <a:ext cx="1632397" cy="1461512"/>
          </a:xfrm>
          <a:prstGeom prst="rect">
            <a:avLst/>
          </a:prstGeom>
        </p:spPr>
      </p:pic>
      <p:pic>
        <p:nvPicPr>
          <p:cNvPr id="6" name="Picture 5" descr="The Texas Workforce Solutions logo">
            <a:extLst>
              <a:ext uri="{FF2B5EF4-FFF2-40B4-BE49-F238E27FC236}">
                <a16:creationId xmlns:a16="http://schemas.microsoft.com/office/drawing/2014/main" id="{6A26B123-7487-42B2-9FB2-96C6168F3B60}"/>
              </a:ext>
            </a:extLst>
          </p:cNvPr>
          <p:cNvPicPr>
            <a:picLocks noChangeAspect="1"/>
          </p:cNvPicPr>
          <p:nvPr/>
        </p:nvPicPr>
        <p:blipFill>
          <a:blip r:embed="rId3"/>
          <a:stretch>
            <a:fillRect/>
          </a:stretch>
        </p:blipFill>
        <p:spPr>
          <a:xfrm>
            <a:off x="1069847" y="5183124"/>
            <a:ext cx="3409847" cy="831782"/>
          </a:xfrm>
          <a:prstGeom prst="rect">
            <a:avLst/>
          </a:prstGeom>
        </p:spPr>
      </p:pic>
    </p:spTree>
    <p:extLst>
      <p:ext uri="{BB962C8B-B14F-4D97-AF65-F5344CB8AC3E}">
        <p14:creationId xmlns:p14="http://schemas.microsoft.com/office/powerpoint/2010/main" val="127273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7180D-2836-318C-349C-9FEB7FC8BE2A}"/>
              </a:ext>
            </a:extLst>
          </p:cNvPr>
          <p:cNvSpPr>
            <a:spLocks noGrp="1"/>
          </p:cNvSpPr>
          <p:nvPr>
            <p:ph type="title"/>
          </p:nvPr>
        </p:nvSpPr>
        <p:spPr/>
        <p:txBody>
          <a:bodyPr/>
          <a:lstStyle/>
          <a:p>
            <a:r>
              <a:rPr lang="en-US" dirty="0"/>
              <a:t>Supplemental docs needed</a:t>
            </a:r>
          </a:p>
        </p:txBody>
      </p:sp>
      <p:sp>
        <p:nvSpPr>
          <p:cNvPr id="3" name="Text Placeholder 2">
            <a:extLst>
              <a:ext uri="{FF2B5EF4-FFF2-40B4-BE49-F238E27FC236}">
                <a16:creationId xmlns:a16="http://schemas.microsoft.com/office/drawing/2014/main" id="{1E10F0E1-80BC-6207-3D37-F7C47094BC5D}"/>
              </a:ext>
            </a:extLst>
          </p:cNvPr>
          <p:cNvSpPr>
            <a:spLocks noGrp="1"/>
          </p:cNvSpPr>
          <p:nvPr>
            <p:ph type="body" idx="1"/>
          </p:nvPr>
        </p:nvSpPr>
        <p:spPr/>
        <p:txBody>
          <a:bodyPr/>
          <a:lstStyle/>
          <a:p>
            <a:r>
              <a:rPr lang="en-US" dirty="0"/>
              <a:t>PE Case</a:t>
            </a:r>
          </a:p>
        </p:txBody>
      </p:sp>
      <p:sp>
        <p:nvSpPr>
          <p:cNvPr id="4" name="Content Placeholder 3">
            <a:extLst>
              <a:ext uri="{FF2B5EF4-FFF2-40B4-BE49-F238E27FC236}">
                <a16:creationId xmlns:a16="http://schemas.microsoft.com/office/drawing/2014/main" id="{ADA66B90-9A8D-7E2C-C9EC-CB65D1D6B92D}"/>
              </a:ext>
            </a:extLst>
          </p:cNvPr>
          <p:cNvSpPr>
            <a:spLocks noGrp="1"/>
          </p:cNvSpPr>
          <p:nvPr>
            <p:ph sz="half" idx="2"/>
          </p:nvPr>
        </p:nvSpPr>
        <p:spPr/>
        <p:txBody>
          <a:bodyPr>
            <a:normAutofit lnSpcReduction="10000"/>
          </a:bodyPr>
          <a:lstStyle/>
          <a:p>
            <a:r>
              <a:rPr lang="en-US" dirty="0"/>
              <a:t>Verification of legal status</a:t>
            </a:r>
          </a:p>
          <a:p>
            <a:r>
              <a:rPr lang="en-US" dirty="0"/>
              <a:t>ID (School or State)</a:t>
            </a:r>
          </a:p>
          <a:p>
            <a:r>
              <a:rPr lang="en-US" dirty="0"/>
              <a:t>2-page application</a:t>
            </a:r>
          </a:p>
          <a:p>
            <a:r>
              <a:rPr lang="en-US" dirty="0"/>
              <a:t>Releases/ Consents</a:t>
            </a:r>
          </a:p>
          <a:p>
            <a:endParaRPr lang="en-US" dirty="0"/>
          </a:p>
          <a:p>
            <a:pPr marL="0" indent="0">
              <a:buNone/>
            </a:pPr>
            <a:r>
              <a:rPr lang="en-US" dirty="0"/>
              <a:t>* Social Security Card</a:t>
            </a:r>
          </a:p>
        </p:txBody>
      </p:sp>
      <p:sp>
        <p:nvSpPr>
          <p:cNvPr id="5" name="Text Placeholder 4">
            <a:extLst>
              <a:ext uri="{FF2B5EF4-FFF2-40B4-BE49-F238E27FC236}">
                <a16:creationId xmlns:a16="http://schemas.microsoft.com/office/drawing/2014/main" id="{D9D7FF76-2897-8493-C03D-07C61EF82333}"/>
              </a:ext>
            </a:extLst>
          </p:cNvPr>
          <p:cNvSpPr>
            <a:spLocks noGrp="1"/>
          </p:cNvSpPr>
          <p:nvPr>
            <p:ph type="body" sz="quarter" idx="3"/>
          </p:nvPr>
        </p:nvSpPr>
        <p:spPr/>
        <p:txBody>
          <a:bodyPr/>
          <a:lstStyle/>
          <a:p>
            <a:r>
              <a:rPr lang="en-US" dirty="0"/>
              <a:t>VR Case</a:t>
            </a:r>
          </a:p>
        </p:txBody>
      </p:sp>
      <p:sp>
        <p:nvSpPr>
          <p:cNvPr id="6" name="Content Placeholder 5">
            <a:extLst>
              <a:ext uri="{FF2B5EF4-FFF2-40B4-BE49-F238E27FC236}">
                <a16:creationId xmlns:a16="http://schemas.microsoft.com/office/drawing/2014/main" id="{B7A2F9C0-1E34-5331-B9AF-4F1AD43B6855}"/>
              </a:ext>
            </a:extLst>
          </p:cNvPr>
          <p:cNvSpPr>
            <a:spLocks noGrp="1"/>
          </p:cNvSpPr>
          <p:nvPr>
            <p:ph sz="quarter" idx="4"/>
          </p:nvPr>
        </p:nvSpPr>
        <p:spPr/>
        <p:txBody>
          <a:bodyPr>
            <a:normAutofit lnSpcReduction="10000"/>
          </a:bodyPr>
          <a:lstStyle/>
          <a:p>
            <a:r>
              <a:rPr lang="en-US" dirty="0"/>
              <a:t>ID (state)</a:t>
            </a:r>
          </a:p>
          <a:p>
            <a:r>
              <a:rPr lang="en-US" dirty="0"/>
              <a:t>Social Security Card</a:t>
            </a:r>
          </a:p>
          <a:p>
            <a:r>
              <a:rPr lang="en-US" dirty="0"/>
              <a:t>Insurance card (if applicable)</a:t>
            </a:r>
          </a:p>
          <a:p>
            <a:r>
              <a:rPr lang="en-US" dirty="0"/>
              <a:t>Household income documents </a:t>
            </a:r>
          </a:p>
          <a:p>
            <a:pPr marL="0" indent="0">
              <a:buNone/>
            </a:pPr>
            <a:r>
              <a:rPr lang="en-US" dirty="0"/>
              <a:t>(W2, paystub or tax docs)</a:t>
            </a:r>
          </a:p>
          <a:p>
            <a:r>
              <a:rPr lang="en-US" dirty="0"/>
              <a:t>11-page application</a:t>
            </a:r>
          </a:p>
          <a:p>
            <a:r>
              <a:rPr lang="en-US" dirty="0"/>
              <a:t>Releases/ Consents</a:t>
            </a:r>
          </a:p>
          <a:p>
            <a:r>
              <a:rPr lang="en-US" dirty="0"/>
              <a:t>Disability documentation (ARD/ 504)</a:t>
            </a:r>
          </a:p>
          <a:p>
            <a:endParaRPr lang="en-US" dirty="0"/>
          </a:p>
        </p:txBody>
      </p:sp>
    </p:spTree>
    <p:extLst>
      <p:ext uri="{BB962C8B-B14F-4D97-AF65-F5344CB8AC3E}">
        <p14:creationId xmlns:p14="http://schemas.microsoft.com/office/powerpoint/2010/main" val="2177022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3C6F80-8FBE-F98B-2440-2F638B3FB78A}"/>
              </a:ext>
            </a:extLst>
          </p:cNvPr>
          <p:cNvPicPr>
            <a:picLocks noChangeAspect="1"/>
          </p:cNvPicPr>
          <p:nvPr/>
        </p:nvPicPr>
        <p:blipFill>
          <a:blip r:embed="rId2"/>
          <a:stretch>
            <a:fillRect/>
          </a:stretch>
        </p:blipFill>
        <p:spPr>
          <a:xfrm>
            <a:off x="726140" y="645458"/>
            <a:ext cx="9749117" cy="5868879"/>
          </a:xfrm>
          <a:prstGeom prst="rect">
            <a:avLst/>
          </a:prstGeom>
        </p:spPr>
      </p:pic>
      <p:pic>
        <p:nvPicPr>
          <p:cNvPr id="10" name="Picture 9">
            <a:extLst>
              <a:ext uri="{FF2B5EF4-FFF2-40B4-BE49-F238E27FC236}">
                <a16:creationId xmlns:a16="http://schemas.microsoft.com/office/drawing/2014/main" id="{AE1BE8F3-7410-C974-DE5B-AA7602A6B9B6}"/>
              </a:ext>
            </a:extLst>
          </p:cNvPr>
          <p:cNvPicPr>
            <a:picLocks noChangeAspect="1"/>
          </p:cNvPicPr>
          <p:nvPr/>
        </p:nvPicPr>
        <p:blipFill>
          <a:blip r:embed="rId3"/>
          <a:stretch>
            <a:fillRect/>
          </a:stretch>
        </p:blipFill>
        <p:spPr>
          <a:xfrm>
            <a:off x="1481326" y="427526"/>
            <a:ext cx="8238744" cy="435864"/>
          </a:xfrm>
          <a:prstGeom prst="rect">
            <a:avLst/>
          </a:prstGeom>
        </p:spPr>
      </p:pic>
    </p:spTree>
    <p:extLst>
      <p:ext uri="{BB962C8B-B14F-4D97-AF65-F5344CB8AC3E}">
        <p14:creationId xmlns:p14="http://schemas.microsoft.com/office/powerpoint/2010/main" val="3234232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DF5ABBE-DC1F-4233-AEFF-1AEA5D3A2888}"/>
              </a:ext>
            </a:extLst>
          </p:cNvPr>
          <p:cNvSpPr>
            <a:spLocks noGrp="1"/>
          </p:cNvSpPr>
          <p:nvPr>
            <p:ph type="title"/>
          </p:nvPr>
        </p:nvSpPr>
        <p:spPr/>
        <p:txBody>
          <a:bodyPr/>
          <a:lstStyle/>
          <a:p>
            <a:r>
              <a:rPr lang="en-US" altLang="en-US" dirty="0"/>
              <a:t>How to get started…</a:t>
            </a:r>
          </a:p>
        </p:txBody>
      </p:sp>
      <p:sp>
        <p:nvSpPr>
          <p:cNvPr id="19459" name="Content Placeholder 2">
            <a:extLst>
              <a:ext uri="{FF2B5EF4-FFF2-40B4-BE49-F238E27FC236}">
                <a16:creationId xmlns:a16="http://schemas.microsoft.com/office/drawing/2014/main" id="{75066112-176F-4269-9CAF-50BCB51FDA84}"/>
              </a:ext>
            </a:extLst>
          </p:cNvPr>
          <p:cNvSpPr>
            <a:spLocks noGrp="1"/>
          </p:cNvSpPr>
          <p:nvPr>
            <p:ph idx="1"/>
          </p:nvPr>
        </p:nvSpPr>
        <p:spPr>
          <a:xfrm>
            <a:off x="973123" y="2286000"/>
            <a:ext cx="10318459" cy="3362960"/>
          </a:xfrm>
        </p:spPr>
        <p:txBody>
          <a:bodyPr/>
          <a:lstStyle/>
          <a:p>
            <a:r>
              <a:rPr lang="en-US" altLang="en-US" sz="1800" dirty="0"/>
              <a:t>‘It Takes a Village’ approach:  Work with your assigned VR counselor to refer students for services and get forms completed. </a:t>
            </a:r>
          </a:p>
          <a:p>
            <a:r>
              <a:rPr lang="en-US" altLang="en-US" sz="1800" dirty="0"/>
              <a:t>Counselor or Transition Teacher will schedule appointments </a:t>
            </a:r>
            <a:r>
              <a:rPr lang="en-US" altLang="en-US" sz="1800" u="sng" dirty="0"/>
              <a:t>at the school</a:t>
            </a:r>
            <a:r>
              <a:rPr lang="en-US" altLang="en-US" sz="1800" dirty="0"/>
              <a:t>, in the Workforce Solutions office, or at other locations to review the application for services.  </a:t>
            </a:r>
          </a:p>
          <a:p>
            <a:r>
              <a:rPr lang="en-US" altLang="en-US" sz="1800" dirty="0"/>
              <a:t>Transition teachers have been provided an introduction letter with a copy of the Pre-Employment Transition Services application as well as the 3 necessary releases/ consents to get started.</a:t>
            </a:r>
          </a:p>
          <a:p>
            <a:r>
              <a:rPr lang="en-US" altLang="en-US" sz="1800" dirty="0"/>
              <a:t>The counselor will discuss the difference between PE and a full VR case, the VR process  including determining eligibility, assessment and planning for services.</a:t>
            </a:r>
          </a:p>
          <a:p>
            <a:pPr marL="0" indent="0">
              <a:buNone/>
            </a:pPr>
            <a:endParaRPr lang="en-US" altLang="en-US" sz="1400" dirty="0"/>
          </a:p>
          <a:p>
            <a:pPr marL="0" indent="0">
              <a:buNone/>
            </a:pPr>
            <a:endParaRPr lang="en-US" altLang="en-US" sz="1600" dirty="0"/>
          </a:p>
          <a:p>
            <a:pPr marL="0" indent="0">
              <a:buNone/>
            </a:pPr>
            <a:endParaRPr lang="en-US" altLang="en-US" dirty="0"/>
          </a:p>
        </p:txBody>
      </p:sp>
    </p:spTree>
    <p:extLst>
      <p:ext uri="{BB962C8B-B14F-4D97-AF65-F5344CB8AC3E}">
        <p14:creationId xmlns:p14="http://schemas.microsoft.com/office/powerpoint/2010/main" val="1047439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9AFA-DD8B-4D3C-9860-FF71E27D1E80}"/>
              </a:ext>
            </a:extLst>
          </p:cNvPr>
          <p:cNvSpPr>
            <a:spLocks noGrp="1"/>
          </p:cNvSpPr>
          <p:nvPr>
            <p:ph type="title"/>
          </p:nvPr>
        </p:nvSpPr>
        <p:spPr>
          <a:xfrm>
            <a:off x="1069848" y="484632"/>
            <a:ext cx="10058400" cy="1423109"/>
          </a:xfrm>
        </p:spPr>
        <p:txBody>
          <a:bodyPr>
            <a:normAutofit/>
          </a:bodyPr>
          <a:lstStyle/>
          <a:p>
            <a:r>
              <a:rPr lang="en-US" dirty="0"/>
              <a:t>Who to work with…</a:t>
            </a:r>
          </a:p>
        </p:txBody>
      </p:sp>
      <p:sp>
        <p:nvSpPr>
          <p:cNvPr id="3" name="Content Placeholder 2">
            <a:extLst>
              <a:ext uri="{FF2B5EF4-FFF2-40B4-BE49-F238E27FC236}">
                <a16:creationId xmlns:a16="http://schemas.microsoft.com/office/drawing/2014/main" id="{72B3F214-9392-4851-A5B0-2F1B771886A0}"/>
              </a:ext>
            </a:extLst>
          </p:cNvPr>
          <p:cNvSpPr>
            <a:spLocks noGrp="1"/>
          </p:cNvSpPr>
          <p:nvPr>
            <p:ph idx="1"/>
          </p:nvPr>
        </p:nvSpPr>
        <p:spPr>
          <a:xfrm>
            <a:off x="1069848" y="2093976"/>
            <a:ext cx="10058400" cy="4078223"/>
          </a:xfrm>
        </p:spPr>
        <p:txBody>
          <a:bodyPr>
            <a:normAutofit/>
          </a:bodyPr>
          <a:lstStyle/>
          <a:p>
            <a:pPr marL="0" indent="0">
              <a:buNone/>
            </a:pPr>
            <a:endParaRPr lang="en-US" b="1" dirty="0"/>
          </a:p>
          <a:p>
            <a:pPr marL="0" indent="0">
              <a:buNone/>
            </a:pPr>
            <a:r>
              <a:rPr lang="en-US" b="1" dirty="0"/>
              <a:t>Transition Vocational Rehabilitation Counselors (TVRCs):</a:t>
            </a:r>
          </a:p>
          <a:p>
            <a:r>
              <a:rPr lang="en-US" dirty="0"/>
              <a:t>Assigned to various schools and spend most of their time on school campuses.</a:t>
            </a:r>
          </a:p>
          <a:p>
            <a:pPr marL="0" indent="0">
              <a:buNone/>
            </a:pPr>
            <a:endParaRPr lang="en-US" dirty="0"/>
          </a:p>
          <a:p>
            <a:pPr marL="0" indent="0">
              <a:buNone/>
            </a:pPr>
            <a:r>
              <a:rPr lang="en-US" b="1" dirty="0"/>
              <a:t>Vocational Rehabilitation Counselors (VRCs):</a:t>
            </a:r>
          </a:p>
          <a:p>
            <a:r>
              <a:rPr lang="en-US" dirty="0"/>
              <a:t>Counselors with general caseloads and high school liaison assignments.</a:t>
            </a:r>
          </a:p>
          <a:p>
            <a:endParaRPr lang="en-US" dirty="0"/>
          </a:p>
        </p:txBody>
      </p:sp>
    </p:spTree>
    <p:extLst>
      <p:ext uri="{BB962C8B-B14F-4D97-AF65-F5344CB8AC3E}">
        <p14:creationId xmlns:p14="http://schemas.microsoft.com/office/powerpoint/2010/main" val="2682426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E6194-9CD0-4BD7-BA4B-010CA47ED1A9}"/>
              </a:ext>
            </a:extLst>
          </p:cNvPr>
          <p:cNvSpPr>
            <a:spLocks noGrp="1"/>
          </p:cNvSpPr>
          <p:nvPr>
            <p:ph type="title"/>
          </p:nvPr>
        </p:nvSpPr>
        <p:spPr>
          <a:xfrm>
            <a:off x="1069848" y="484632"/>
            <a:ext cx="10058400" cy="1344168"/>
          </a:xfrm>
        </p:spPr>
        <p:txBody>
          <a:bodyPr>
            <a:normAutofit fontScale="90000"/>
          </a:bodyPr>
          <a:lstStyle/>
          <a:p>
            <a:r>
              <a:rPr lang="en-US" dirty="0"/>
              <a:t>FBISD Counselor Assignments</a:t>
            </a:r>
            <a:br>
              <a:rPr lang="en-US" dirty="0"/>
            </a:br>
            <a:endParaRPr lang="en-US" dirty="0"/>
          </a:p>
        </p:txBody>
      </p:sp>
      <p:sp>
        <p:nvSpPr>
          <p:cNvPr id="3" name="Content Placeholder 2">
            <a:extLst>
              <a:ext uri="{FF2B5EF4-FFF2-40B4-BE49-F238E27FC236}">
                <a16:creationId xmlns:a16="http://schemas.microsoft.com/office/drawing/2014/main" id="{EC6E7997-F699-436F-8E57-972544324D8A}"/>
              </a:ext>
            </a:extLst>
          </p:cNvPr>
          <p:cNvSpPr>
            <a:spLocks noGrp="1"/>
          </p:cNvSpPr>
          <p:nvPr>
            <p:ph idx="1"/>
          </p:nvPr>
        </p:nvSpPr>
        <p:spPr>
          <a:xfrm>
            <a:off x="1069847" y="1669143"/>
            <a:ext cx="4677810" cy="4704225"/>
          </a:xfrm>
        </p:spPr>
        <p:txBody>
          <a:bodyPr>
            <a:normAutofit fontScale="40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5300" b="1" dirty="0"/>
              <a:t>TVRC- Dr. Kenneth Dupree </a:t>
            </a:r>
            <a:r>
              <a:rPr kumimoji="0" lang="en-US" sz="5300" b="0" i="0" u="none" strike="noStrike" kern="1200" cap="none" spc="0" normalizeH="0" baseline="0" noProof="0" dirty="0">
                <a:ln>
                  <a:noFill/>
                </a:ln>
                <a:solidFill>
                  <a:prstClr val="black"/>
                </a:solidFill>
                <a:effectLst/>
                <a:uLnTx/>
                <a:uFillTx/>
                <a:hlinkClick r:id="rId2"/>
              </a:rPr>
              <a:t>kenneth.dupree@twc.texas.gov</a:t>
            </a:r>
            <a:r>
              <a:rPr kumimoji="0" lang="en-US" sz="5300" b="0" i="0" u="none" strike="noStrike" kern="1200" cap="none" spc="0" normalizeH="0" baseline="0" noProof="0" dirty="0">
                <a:ln>
                  <a:noFill/>
                </a:ln>
                <a:solidFill>
                  <a:prstClr val="black"/>
                </a:solidFill>
                <a:effectLst/>
                <a:uLnTx/>
                <a:uFillTx/>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5000" dirty="0">
                <a:solidFill>
                  <a:prstClr val="black"/>
                </a:solidFill>
              </a:rPr>
              <a:t>Elkins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black"/>
                </a:solidFill>
                <a:effectLst/>
                <a:uLnTx/>
                <a:uFillTx/>
                <a:ea typeface="+mn-ea"/>
                <a:cs typeface="+mn-cs"/>
              </a:rPr>
              <a:t>Hightower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5000" dirty="0">
                <a:solidFill>
                  <a:prstClr val="black"/>
                </a:solidFill>
              </a:rPr>
              <a:t>All ATS programs in FBISD</a:t>
            </a:r>
            <a:endParaRPr kumimoji="0" lang="en-US" sz="5000" b="0" i="0" u="none" strike="noStrike" kern="1200" cap="none" spc="0" normalizeH="0" baseline="0" noProof="0" dirty="0">
              <a:ln>
                <a:noFill/>
              </a:ln>
              <a:solidFill>
                <a:prstClr val="black"/>
              </a:solidFill>
              <a:effectLst/>
              <a:uLnTx/>
              <a:uFillTx/>
              <a:ea typeface="+mn-ea"/>
              <a:cs typeface="+mn-cs"/>
            </a:endParaRPr>
          </a:p>
          <a:p>
            <a:pPr marL="0" lvl="0" indent="0" defTabSz="457200">
              <a:lnSpc>
                <a:spcPct val="100000"/>
              </a:lnSpc>
              <a:spcBef>
                <a:spcPts val="0"/>
              </a:spcBef>
              <a:buClrTx/>
              <a:buSzTx/>
              <a:buNone/>
              <a:defRPr/>
            </a:pPr>
            <a:endParaRPr lang="en-US" sz="5400" dirty="0">
              <a:solidFill>
                <a:prstClr val="black"/>
              </a:solidFill>
              <a:latin typeface="Rockwell (Body)"/>
            </a:endParaRPr>
          </a:p>
          <a:p>
            <a:pPr marL="0" lvl="0" indent="0" defTabSz="457200">
              <a:lnSpc>
                <a:spcPct val="100000"/>
              </a:lnSpc>
              <a:spcBef>
                <a:spcPts val="0"/>
              </a:spcBef>
              <a:buClrTx/>
              <a:buSzTx/>
              <a:buNone/>
              <a:defRPr/>
            </a:pPr>
            <a:r>
              <a:rPr lang="en-US" sz="5400" b="1" dirty="0">
                <a:solidFill>
                  <a:prstClr val="black"/>
                </a:solidFill>
                <a:latin typeface="Rockwell (Body)"/>
              </a:rPr>
              <a:t>Shala Alexander</a:t>
            </a:r>
          </a:p>
          <a:p>
            <a:pPr marL="0" lvl="0" indent="0" defTabSz="457200">
              <a:lnSpc>
                <a:spcPct val="100000"/>
              </a:lnSpc>
              <a:spcBef>
                <a:spcPts val="0"/>
              </a:spcBef>
              <a:buClrTx/>
              <a:buSzTx/>
              <a:buNone/>
              <a:defRPr/>
            </a:pPr>
            <a:r>
              <a:rPr lang="en-US" sz="5400" dirty="0">
                <a:solidFill>
                  <a:prstClr val="black"/>
                </a:solidFill>
                <a:latin typeface="Rockwell (Body)"/>
                <a:hlinkClick r:id="rId3"/>
              </a:rPr>
              <a:t>Shala.alexander@twc.texas.gov</a:t>
            </a:r>
            <a:endParaRPr lang="en-US" sz="5400" dirty="0">
              <a:solidFill>
                <a:prstClr val="black"/>
              </a:solidFill>
              <a:latin typeface="Rockwell (Body)"/>
            </a:endParaRPr>
          </a:p>
          <a:p>
            <a:pPr marL="0" lvl="0" indent="0" defTabSz="457200">
              <a:lnSpc>
                <a:spcPct val="100000"/>
              </a:lnSpc>
              <a:spcBef>
                <a:spcPts val="0"/>
              </a:spcBef>
              <a:buClrTx/>
              <a:buSzTx/>
              <a:buNone/>
              <a:defRPr/>
            </a:pPr>
            <a:r>
              <a:rPr lang="en-US" sz="5400" dirty="0">
                <a:solidFill>
                  <a:prstClr val="black"/>
                </a:solidFill>
                <a:latin typeface="Rockwell (Body)"/>
              </a:rPr>
              <a:t>Austin</a:t>
            </a:r>
          </a:p>
          <a:p>
            <a:pPr marL="0" lvl="0" indent="0" defTabSz="457200">
              <a:lnSpc>
                <a:spcPct val="100000"/>
              </a:lnSpc>
              <a:spcBef>
                <a:spcPts val="0"/>
              </a:spcBef>
              <a:buClrTx/>
              <a:buSzTx/>
              <a:buNone/>
              <a:defRPr/>
            </a:pPr>
            <a:r>
              <a:rPr lang="en-US" sz="5400" dirty="0">
                <a:solidFill>
                  <a:prstClr val="black"/>
                </a:solidFill>
                <a:latin typeface="Rockwell (Body)"/>
              </a:rPr>
              <a:t>Progressive</a:t>
            </a:r>
          </a:p>
          <a:p>
            <a:pPr marL="0" lvl="0" indent="0" defTabSz="457200">
              <a:lnSpc>
                <a:spcPct val="100000"/>
              </a:lnSpc>
              <a:spcBef>
                <a:spcPts val="0"/>
              </a:spcBef>
              <a:buClrTx/>
              <a:buSzTx/>
              <a:buNone/>
              <a:defRPr/>
            </a:pPr>
            <a:endParaRPr lang="en-US" sz="5400" dirty="0">
              <a:solidFill>
                <a:prstClr val="black"/>
              </a:solidFill>
              <a:latin typeface="Rockwell (Body)"/>
            </a:endParaRPr>
          </a:p>
          <a:p>
            <a:pPr marL="0" lvl="0" indent="0" defTabSz="457200">
              <a:lnSpc>
                <a:spcPct val="100000"/>
              </a:lnSpc>
              <a:spcBef>
                <a:spcPts val="0"/>
              </a:spcBef>
              <a:buClrTx/>
              <a:buSzTx/>
              <a:buNone/>
              <a:defRPr/>
            </a:pPr>
            <a:r>
              <a:rPr lang="en-US" sz="5400" b="1" dirty="0">
                <a:solidFill>
                  <a:prstClr val="black"/>
                </a:solidFill>
                <a:latin typeface="Rockwell (Body)"/>
              </a:rPr>
              <a:t>Reginald Williams</a:t>
            </a:r>
          </a:p>
          <a:p>
            <a:pPr marL="0" lvl="0" indent="0" defTabSz="457200">
              <a:lnSpc>
                <a:spcPct val="100000"/>
              </a:lnSpc>
              <a:spcBef>
                <a:spcPts val="0"/>
              </a:spcBef>
              <a:buClrTx/>
              <a:buSzTx/>
              <a:buNone/>
              <a:defRPr/>
            </a:pPr>
            <a:r>
              <a:rPr lang="en-US" sz="5400" dirty="0">
                <a:solidFill>
                  <a:prstClr val="black"/>
                </a:solidFill>
                <a:latin typeface="Rockwell (Body)"/>
                <a:hlinkClick r:id="rId4"/>
              </a:rPr>
              <a:t>reginald.williams@twc.texas.gov</a:t>
            </a:r>
            <a:endParaRPr lang="en-US" sz="5400" dirty="0">
              <a:solidFill>
                <a:prstClr val="black"/>
              </a:solidFill>
              <a:latin typeface="Rockwell (Body)"/>
            </a:endParaRPr>
          </a:p>
          <a:p>
            <a:pPr marL="0" lvl="0" indent="0" defTabSz="457200">
              <a:lnSpc>
                <a:spcPct val="100000"/>
              </a:lnSpc>
              <a:spcBef>
                <a:spcPts val="0"/>
              </a:spcBef>
              <a:buClrTx/>
              <a:buSzTx/>
              <a:buNone/>
              <a:defRPr/>
            </a:pPr>
            <a:r>
              <a:rPr lang="en-US" sz="5400" dirty="0">
                <a:solidFill>
                  <a:prstClr val="black"/>
                </a:solidFill>
                <a:latin typeface="Rockwell (Body)"/>
              </a:rPr>
              <a:t>Marshall</a:t>
            </a:r>
          </a:p>
          <a:p>
            <a:pPr marL="0" lvl="0" indent="0" defTabSz="457200">
              <a:lnSpc>
                <a:spcPct val="100000"/>
              </a:lnSpc>
              <a:spcBef>
                <a:spcPts val="0"/>
              </a:spcBef>
              <a:buClrTx/>
              <a:buSzTx/>
              <a:buNone/>
              <a:defRPr/>
            </a:pPr>
            <a:r>
              <a:rPr lang="en-US" sz="5400" dirty="0" err="1">
                <a:solidFill>
                  <a:prstClr val="black"/>
                </a:solidFill>
                <a:latin typeface="Rockwell (Body)"/>
              </a:rPr>
              <a:t>Willowridge</a:t>
            </a:r>
            <a:endParaRPr lang="en-US" sz="5400" dirty="0">
              <a:solidFill>
                <a:prstClr val="black"/>
              </a:solidFill>
              <a:latin typeface="Rockwell (Body)"/>
            </a:endParaRPr>
          </a:p>
          <a:p>
            <a:pPr marL="0" indent="0">
              <a:buNone/>
            </a:pPr>
            <a:endParaRPr lang="en-US" sz="5300" b="1" dirty="0"/>
          </a:p>
          <a:p>
            <a:pPr marL="0" indent="0">
              <a:buNone/>
            </a:pPr>
            <a:endParaRPr lang="en-US" sz="5300" b="1" dirty="0"/>
          </a:p>
          <a:p>
            <a:pPr marL="0" indent="0">
              <a:buNone/>
            </a:pPr>
            <a:endParaRPr lang="en-US" sz="3200" b="1" dirty="0"/>
          </a:p>
          <a:p>
            <a:pPr marL="0" indent="0">
              <a:buNone/>
            </a:pPr>
            <a:endParaRPr lang="en-US" sz="2000" dirty="0"/>
          </a:p>
        </p:txBody>
      </p:sp>
      <p:sp>
        <p:nvSpPr>
          <p:cNvPr id="5" name="TextBox 4">
            <a:extLst>
              <a:ext uri="{FF2B5EF4-FFF2-40B4-BE49-F238E27FC236}">
                <a16:creationId xmlns:a16="http://schemas.microsoft.com/office/drawing/2014/main" id="{D46177D8-203B-67B3-4484-DE523A2E6F57}"/>
              </a:ext>
            </a:extLst>
          </p:cNvPr>
          <p:cNvSpPr txBox="1"/>
          <p:nvPr/>
        </p:nvSpPr>
        <p:spPr>
          <a:xfrm>
            <a:off x="5888061" y="1440579"/>
            <a:ext cx="4460838" cy="7048083"/>
          </a:xfrm>
          <a:prstGeom prst="rect">
            <a:avLst/>
          </a:prstGeom>
          <a:noFill/>
        </p:spPr>
        <p:txBody>
          <a:bodyPr wrap="square">
            <a:spAutoFit/>
          </a:bodyPr>
          <a:lstStyle/>
          <a:p>
            <a:pPr marL="0" indent="0">
              <a:buNone/>
            </a:pPr>
            <a:r>
              <a:rPr lang="en-US" sz="2100" b="1" dirty="0"/>
              <a:t>TVRC- Niyah Jawo, MA, LPC</a:t>
            </a:r>
          </a:p>
          <a:p>
            <a:pPr marL="0" indent="0">
              <a:buNone/>
            </a:pPr>
            <a:r>
              <a:rPr lang="en-US" sz="2100" dirty="0">
                <a:hlinkClick r:id="rId5"/>
              </a:rPr>
              <a:t>Niyah.jawo@twc.texas.gov</a:t>
            </a:r>
            <a:r>
              <a:rPr lang="en-US" sz="2100" dirty="0"/>
              <a:t> </a:t>
            </a:r>
            <a:endParaRPr lang="en-US" sz="20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ckwell (Body)"/>
              </a:rPr>
              <a:t>Clements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ckwell (Body)"/>
              </a:rPr>
              <a:t>Travis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ckwell (Body)"/>
              </a:rPr>
              <a:t>Dulles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ckwell (Body)"/>
              </a:rPr>
              <a:t>Bush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ckwell (Body)"/>
              </a:rPr>
              <a:t>Fort Bend Alternative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Rockwell (Body)"/>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Rockwell (Body)"/>
              </a:rPr>
              <a:t>David McHan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Rockwell (Body)"/>
                <a:hlinkClick r:id="rId6"/>
              </a:rPr>
              <a:t>d</a:t>
            </a:r>
            <a:r>
              <a:rPr kumimoji="0" lang="en-US" sz="2000" b="0" i="0" u="none" strike="noStrike" kern="1200" cap="none" spc="0" normalizeH="0" baseline="0" noProof="0" dirty="0" err="1">
                <a:ln>
                  <a:noFill/>
                </a:ln>
                <a:solidFill>
                  <a:prstClr val="black"/>
                </a:solidFill>
                <a:effectLst/>
                <a:uLnTx/>
                <a:uFillTx/>
                <a:latin typeface="Rockwell (Body)"/>
                <a:hlinkClick r:id="rId6"/>
              </a:rPr>
              <a:t>avid.mchan@twc</a:t>
            </a:r>
            <a:r>
              <a:rPr kumimoji="0" lang="en-US" sz="2000" b="0" i="0" u="none" strike="noStrike" kern="1200" cap="none" spc="0" normalizeH="0" baseline="0" noProof="0" dirty="0">
                <a:ln>
                  <a:noFill/>
                </a:ln>
                <a:solidFill>
                  <a:prstClr val="black"/>
                </a:solidFill>
                <a:effectLst/>
                <a:uLnTx/>
                <a:uFillTx/>
                <a:latin typeface="Rockwell (Body)"/>
                <a:hlinkClick r:id="rId6"/>
              </a:rPr>
              <a:t>.</a:t>
            </a:r>
            <a:r>
              <a:rPr lang="en-US" sz="2000" dirty="0">
                <a:solidFill>
                  <a:prstClr val="black"/>
                </a:solidFill>
                <a:latin typeface="Rockwell (Body)"/>
                <a:hlinkClick r:id="rId6"/>
              </a:rPr>
              <a:t>t</a:t>
            </a:r>
            <a:r>
              <a:rPr kumimoji="0" lang="en-US" sz="2000" b="0" i="0" u="none" strike="noStrike" kern="1200" cap="none" spc="0" normalizeH="0" baseline="0" noProof="0" dirty="0">
                <a:ln>
                  <a:noFill/>
                </a:ln>
                <a:solidFill>
                  <a:prstClr val="black"/>
                </a:solidFill>
                <a:effectLst/>
                <a:uLnTx/>
                <a:uFillTx/>
                <a:latin typeface="Rockwell (Body)"/>
                <a:hlinkClick r:id="rId6"/>
              </a:rPr>
              <a:t>exas.gov</a:t>
            </a:r>
            <a:endParaRPr kumimoji="0" lang="en-US" sz="2000" b="0" i="0" u="none" strike="noStrike" kern="1200" cap="none" spc="0" normalizeH="0" baseline="0" noProof="0" dirty="0">
              <a:ln>
                <a:noFill/>
              </a:ln>
              <a:solidFill>
                <a:prstClr val="black"/>
              </a:solidFill>
              <a:effectLst/>
              <a:uLnTx/>
              <a:uFillTx/>
              <a:latin typeface="Rockwell (Body)"/>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ckwell (Body)"/>
              </a:rPr>
              <a:t>Ridgepoint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Rockwell (Body)"/>
              </a:rPr>
              <a:t>Kempner</a:t>
            </a:r>
            <a:endParaRPr kumimoji="0" lang="en-US" sz="2000" b="0" i="0" u="none" strike="noStrike" kern="1200" cap="none" spc="0" normalizeH="0" baseline="0" noProof="0" dirty="0">
              <a:ln>
                <a:noFill/>
              </a:ln>
              <a:solidFill>
                <a:prstClr val="black"/>
              </a:solidFill>
              <a:effectLst/>
              <a:uLnTx/>
              <a:uFillTx/>
              <a:latin typeface="Rockwell (Body)"/>
            </a:endParaRPr>
          </a:p>
          <a:p>
            <a:pPr marL="0" indent="0">
              <a:buNone/>
            </a:pPr>
            <a:endParaRPr lang="en-US" sz="2100" dirty="0"/>
          </a:p>
          <a:p>
            <a:pPr marL="0" indent="0">
              <a:buNone/>
            </a:pPr>
            <a:r>
              <a:rPr lang="en-US" sz="2100" b="1" dirty="0"/>
              <a:t>Jennifer Greene</a:t>
            </a:r>
          </a:p>
          <a:p>
            <a:pPr marL="0" indent="0">
              <a:buNone/>
            </a:pPr>
            <a:r>
              <a:rPr lang="en-US" sz="2100" dirty="0">
                <a:hlinkClick r:id="rId7"/>
              </a:rPr>
              <a:t>jennifer.greene@twc.texas.gov</a:t>
            </a:r>
            <a:endParaRPr lang="en-US" sz="2100" dirty="0"/>
          </a:p>
          <a:p>
            <a:pPr marL="0" indent="0">
              <a:buNone/>
            </a:pPr>
            <a:r>
              <a:rPr lang="en-US" sz="2100" dirty="0"/>
              <a:t>Crawford</a:t>
            </a:r>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Tree>
    <p:extLst>
      <p:ext uri="{BB962C8B-B14F-4D97-AF65-F5344CB8AC3E}">
        <p14:creationId xmlns:p14="http://schemas.microsoft.com/office/powerpoint/2010/main" val="341220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4" name="Oval 33">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5" name="Oval 34">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7" name="Rectangle 36">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Rectangle 38">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C8928-09AF-DB38-E0CE-67BBB1F8FE78}"/>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4700">
                <a:blipFill dpi="0" rotWithShape="1">
                  <a:blip r:embed="rId5"/>
                  <a:srcRect/>
                  <a:tile tx="6350" ty="-127000" sx="65000" sy="64000" flip="none" algn="tl"/>
                </a:blipFill>
              </a:rPr>
              <a:t>Questions &amp; Suggestions</a:t>
            </a:r>
          </a:p>
        </p:txBody>
      </p:sp>
      <p:sp>
        <p:nvSpPr>
          <p:cNvPr id="43" name="Rectangle 42">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46" name="Oval 45">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Content Placeholder 4" descr="Two hands holding jigsaw pieces">
            <a:extLst>
              <a:ext uri="{FF2B5EF4-FFF2-40B4-BE49-F238E27FC236}">
                <a16:creationId xmlns:a16="http://schemas.microsoft.com/office/drawing/2014/main" id="{F83ECD52-E262-890C-7B56-79ADDB20AD65}"/>
              </a:ext>
            </a:extLst>
          </p:cNvPr>
          <p:cNvPicPr>
            <a:picLocks noChangeAspect="1"/>
          </p:cNvPicPr>
          <p:nvPr/>
        </p:nvPicPr>
        <p:blipFill>
          <a:blip r:embed="rId7"/>
          <a:srcRect t="10225" b="17660"/>
          <a:stretch>
            <a:fillRect/>
          </a:stretch>
        </p:blipFill>
        <p:spPr>
          <a:xfrm>
            <a:off x="920834" y="1529514"/>
            <a:ext cx="6631744" cy="3730336"/>
          </a:xfrm>
          <a:prstGeom prst="rect">
            <a:avLst/>
          </a:prstGeom>
        </p:spPr>
      </p:pic>
    </p:spTree>
    <p:extLst>
      <p:ext uri="{BB962C8B-B14F-4D97-AF65-F5344CB8AC3E}">
        <p14:creationId xmlns:p14="http://schemas.microsoft.com/office/powerpoint/2010/main" val="76303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8" name="Title 1">
            <a:extLst>
              <a:ext uri="{FF2B5EF4-FFF2-40B4-BE49-F238E27FC236}">
                <a16:creationId xmlns:a16="http://schemas.microsoft.com/office/drawing/2014/main" id="{64D585EE-38EA-A2AB-13EB-CE705B9FFD77}"/>
              </a:ext>
            </a:extLst>
          </p:cNvPr>
          <p:cNvSpPr>
            <a:spLocks noGrp="1"/>
          </p:cNvSpPr>
          <p:nvPr>
            <p:ph type="title"/>
          </p:nvPr>
        </p:nvSpPr>
        <p:spPr>
          <a:xfrm>
            <a:off x="643468" y="643466"/>
            <a:ext cx="3686312" cy="5528734"/>
          </a:xfrm>
        </p:spPr>
        <p:txBody>
          <a:bodyPr vert="horz" lIns="91440" tIns="45720" rIns="91440" bIns="45720" rtlCol="0" anchor="ctr">
            <a:normAutofit/>
          </a:bodyPr>
          <a:lstStyle/>
          <a:p>
            <a:pPr algn="r"/>
            <a:r>
              <a:rPr lang="en-US" sz="4800">
                <a:solidFill>
                  <a:srgbClr val="FFFFFF"/>
                </a:solidFill>
              </a:rPr>
              <a:t>Agenda</a:t>
            </a:r>
          </a:p>
        </p:txBody>
      </p:sp>
      <p:sp>
        <p:nvSpPr>
          <p:cNvPr id="3" name="TextBox 2">
            <a:extLst>
              <a:ext uri="{FF2B5EF4-FFF2-40B4-BE49-F238E27FC236}">
                <a16:creationId xmlns:a16="http://schemas.microsoft.com/office/drawing/2014/main" id="{4FFC8EA0-7453-4930-A0AF-928B15D06074}"/>
              </a:ext>
            </a:extLst>
          </p:cNvPr>
          <p:cNvSpPr txBox="1"/>
          <p:nvPr/>
        </p:nvSpPr>
        <p:spPr>
          <a:xfrm>
            <a:off x="5053780" y="599768"/>
            <a:ext cx="6074467" cy="5572432"/>
          </a:xfrm>
          <a:prstGeom prst="rect">
            <a:avLst/>
          </a:prstGeom>
        </p:spPr>
        <p:txBody>
          <a:bodyPr vert="horz" lIns="91440" tIns="45720" rIns="91440" bIns="45720" rtlCol="0" anchor="ctr">
            <a:normAutofit/>
          </a:bodyPr>
          <a:lstStyle/>
          <a:p>
            <a:pPr marL="285750" indent="-182880" defTabSz="914400">
              <a:lnSpc>
                <a:spcPct val="90000"/>
              </a:lnSpc>
              <a:spcAft>
                <a:spcPts val="2400"/>
              </a:spcAft>
              <a:buClr>
                <a:schemeClr val="accent1">
                  <a:lumMod val="75000"/>
                </a:schemeClr>
              </a:buClr>
              <a:buSzPct val="85000"/>
              <a:buFont typeface="Wingdings" pitchFamily="2" charset="2"/>
              <a:buChar char="§"/>
            </a:pPr>
            <a:r>
              <a:rPr lang="en-US" dirty="0"/>
              <a:t>What is Vocational Rehabilitation (VR) and who is eligible?</a:t>
            </a:r>
          </a:p>
          <a:p>
            <a:pPr marL="285750" indent="-182880" defTabSz="914400">
              <a:lnSpc>
                <a:spcPct val="90000"/>
              </a:lnSpc>
              <a:spcAft>
                <a:spcPts val="2400"/>
              </a:spcAft>
              <a:buClr>
                <a:schemeClr val="accent1">
                  <a:lumMod val="75000"/>
                </a:schemeClr>
              </a:buClr>
              <a:buSzPct val="85000"/>
              <a:buFont typeface="Wingdings" pitchFamily="2" charset="2"/>
              <a:buChar char="§"/>
            </a:pPr>
            <a:r>
              <a:rPr lang="en-US" dirty="0"/>
              <a:t>Potentially Eligible (PE) VS Vocational Rehabilitation (VR) </a:t>
            </a:r>
          </a:p>
          <a:p>
            <a:pPr marL="285750" indent="-182880" defTabSz="914400">
              <a:lnSpc>
                <a:spcPct val="90000"/>
              </a:lnSpc>
              <a:spcAft>
                <a:spcPts val="2400"/>
              </a:spcAft>
              <a:buClr>
                <a:schemeClr val="accent1">
                  <a:lumMod val="75000"/>
                </a:schemeClr>
              </a:buClr>
              <a:buSzPct val="85000"/>
              <a:buFont typeface="Wingdings" pitchFamily="2" charset="2"/>
              <a:buChar char="§"/>
            </a:pPr>
            <a:r>
              <a:rPr lang="en-US" dirty="0"/>
              <a:t>What can we provide?</a:t>
            </a:r>
          </a:p>
          <a:p>
            <a:pPr marL="285750" indent="-182880" defTabSz="914400">
              <a:lnSpc>
                <a:spcPct val="90000"/>
              </a:lnSpc>
              <a:spcAft>
                <a:spcPts val="2400"/>
              </a:spcAft>
              <a:buClr>
                <a:schemeClr val="accent1">
                  <a:lumMod val="75000"/>
                </a:schemeClr>
              </a:buClr>
              <a:buSzPct val="85000"/>
              <a:buFont typeface="Wingdings" pitchFamily="2" charset="2"/>
              <a:buChar char="§"/>
            </a:pPr>
            <a:r>
              <a:rPr lang="en-US" dirty="0"/>
              <a:t>How to get started?</a:t>
            </a:r>
          </a:p>
          <a:p>
            <a:pPr marL="285750" indent="-182880" defTabSz="914400">
              <a:lnSpc>
                <a:spcPct val="90000"/>
              </a:lnSpc>
              <a:spcAft>
                <a:spcPts val="2400"/>
              </a:spcAft>
              <a:buClr>
                <a:schemeClr val="accent1">
                  <a:lumMod val="75000"/>
                </a:schemeClr>
              </a:buClr>
              <a:buSzPct val="85000"/>
              <a:buFont typeface="Wingdings" pitchFamily="2" charset="2"/>
              <a:buChar char="§"/>
            </a:pPr>
            <a:r>
              <a:rPr lang="en-US" dirty="0"/>
              <a:t>Questions</a:t>
            </a:r>
          </a:p>
        </p:txBody>
      </p:sp>
      <p:sp>
        <p:nvSpPr>
          <p:cNvPr id="17" name="Oval 16">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88D59225-8446-AAE0-1351-E775385D0F1B}"/>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endParaRPr lang="en-US" sz="1400" b="1" kern="1200" dirty="0">
              <a:solidFill>
                <a:srgbClr val="FFFFFF"/>
              </a:solidFill>
              <a:latin typeface="+mj-lt"/>
              <a:ea typeface="+mn-ea"/>
              <a:cs typeface="+mn-cs"/>
            </a:endParaRPr>
          </a:p>
        </p:txBody>
      </p:sp>
    </p:spTree>
    <p:extLst>
      <p:ext uri="{BB962C8B-B14F-4D97-AF65-F5344CB8AC3E}">
        <p14:creationId xmlns:p14="http://schemas.microsoft.com/office/powerpoint/2010/main" val="287557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0401-87EF-4F8C-9822-8233078F8115}"/>
              </a:ext>
            </a:extLst>
          </p:cNvPr>
          <p:cNvSpPr>
            <a:spLocks noGrp="1"/>
          </p:cNvSpPr>
          <p:nvPr>
            <p:ph type="title"/>
          </p:nvPr>
        </p:nvSpPr>
        <p:spPr/>
        <p:txBody>
          <a:bodyPr>
            <a:normAutofit/>
          </a:bodyPr>
          <a:lstStyle/>
          <a:p>
            <a:r>
              <a:rPr lang="en-US" sz="4000" dirty="0"/>
              <a:t>Workforce Innovation and opportunity act (WIOA)</a:t>
            </a:r>
          </a:p>
        </p:txBody>
      </p:sp>
      <p:sp>
        <p:nvSpPr>
          <p:cNvPr id="3" name="Content Placeholder 2">
            <a:extLst>
              <a:ext uri="{FF2B5EF4-FFF2-40B4-BE49-F238E27FC236}">
                <a16:creationId xmlns:a16="http://schemas.microsoft.com/office/drawing/2014/main" id="{B117BD58-DC05-4C37-AD54-E942CAD8036D}"/>
              </a:ext>
            </a:extLst>
          </p:cNvPr>
          <p:cNvSpPr>
            <a:spLocks noGrp="1"/>
          </p:cNvSpPr>
          <p:nvPr>
            <p:ph idx="1"/>
          </p:nvPr>
        </p:nvSpPr>
        <p:spPr/>
        <p:txBody>
          <a:bodyPr>
            <a:normAutofit/>
          </a:bodyPr>
          <a:lstStyle/>
          <a:p>
            <a:pPr marL="0" indent="0">
              <a:buNone/>
            </a:pPr>
            <a:r>
              <a:rPr lang="en-US" sz="1800" dirty="0">
                <a:ea typeface="Calibri" panose="020F0502020204030204" pitchFamily="34" charset="0"/>
                <a:cs typeface="Times New Roman" panose="02020603050405020304" pitchFamily="18" charset="0"/>
              </a:rPr>
              <a:t>Many students with disabilities are leaving secondary school without competitive integrated employment or being enrolled in postsecondary education, and there is a need to support such students as they transition from school to postsecondary life.</a:t>
            </a:r>
            <a:r>
              <a:rPr lang="en-US" sz="1800" dirty="0">
                <a:ea typeface="Calibri" panose="020F0502020204030204" pitchFamily="34" charset="0"/>
                <a:cs typeface="Arial" panose="020B0604020202020204" pitchFamily="34" charset="0"/>
              </a:rPr>
              <a:t> WIOA emphasizes transition and youth services throughout.  </a:t>
            </a:r>
          </a:p>
          <a:p>
            <a:pPr marL="0" indent="0">
              <a:buNone/>
            </a:pPr>
            <a:endParaRPr lang="en-US" sz="1800" dirty="0">
              <a:ea typeface="Calibri" panose="020F0502020204030204" pitchFamily="34" charset="0"/>
              <a:cs typeface="Arial" panose="020B0604020202020204" pitchFamily="34" charset="0"/>
            </a:endParaRPr>
          </a:p>
          <a:p>
            <a:pPr marL="0" indent="0">
              <a:buNone/>
            </a:pPr>
            <a:r>
              <a:rPr lang="en-US" sz="1800" dirty="0"/>
              <a:t>Title IV of the Workforce Innovation and Opportunity Act (WIOA) changes in the way transition services are provided through Vocational Rehabilitation.</a:t>
            </a:r>
          </a:p>
          <a:p>
            <a:r>
              <a:rPr lang="en-US" sz="1800" dirty="0"/>
              <a:t>VR programs are required to spend 15% of their federal funding allocation on Pre-Employment Transition Services (Pre-ETS) to eligible and potentially eligible students with disabilities.</a:t>
            </a:r>
          </a:p>
          <a:p>
            <a:r>
              <a:rPr lang="en-US" sz="1800" dirty="0"/>
              <a:t>Pre-ETS are intended to provide exposure to the concepts and experiences related to building skills for work and independent living and are, therefore, more effective when started early.</a:t>
            </a:r>
          </a:p>
        </p:txBody>
      </p:sp>
    </p:spTree>
    <p:extLst>
      <p:ext uri="{BB962C8B-B14F-4D97-AF65-F5344CB8AC3E}">
        <p14:creationId xmlns:p14="http://schemas.microsoft.com/office/powerpoint/2010/main" val="4049757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912E4-82E0-405E-8775-727B00F28FAC}"/>
              </a:ext>
            </a:extLst>
          </p:cNvPr>
          <p:cNvSpPr>
            <a:spLocks noGrp="1"/>
          </p:cNvSpPr>
          <p:nvPr>
            <p:ph type="title"/>
          </p:nvPr>
        </p:nvSpPr>
        <p:spPr/>
        <p:txBody>
          <a:bodyPr/>
          <a:lstStyle/>
          <a:p>
            <a:r>
              <a:rPr lang="en-US" dirty="0"/>
              <a:t>Vocational rehabilitation (VR) Services</a:t>
            </a:r>
          </a:p>
        </p:txBody>
      </p:sp>
      <p:sp>
        <p:nvSpPr>
          <p:cNvPr id="3" name="Content Placeholder 2">
            <a:extLst>
              <a:ext uri="{FF2B5EF4-FFF2-40B4-BE49-F238E27FC236}">
                <a16:creationId xmlns:a16="http://schemas.microsoft.com/office/drawing/2014/main" id="{1BF2832A-2624-44B2-AED6-BD8C2ABDAD25}"/>
              </a:ext>
            </a:extLst>
          </p:cNvPr>
          <p:cNvSpPr>
            <a:spLocks noGrp="1"/>
          </p:cNvSpPr>
          <p:nvPr>
            <p:ph idx="1"/>
          </p:nvPr>
        </p:nvSpPr>
        <p:spPr>
          <a:xfrm>
            <a:off x="1069848" y="2726422"/>
            <a:ext cx="10058400" cy="3445778"/>
          </a:xfrm>
        </p:spPr>
        <p:txBody>
          <a:bodyPr/>
          <a:lstStyle/>
          <a:p>
            <a:pPr marL="0" indent="0">
              <a:buNone/>
            </a:pPr>
            <a:r>
              <a:rPr lang="en-US" dirty="0"/>
              <a:t>Purpose: to help people with disabilities obtain and maintain employment that is consistent with the strengths, interests, abilities, and aptitudes</a:t>
            </a:r>
          </a:p>
          <a:p>
            <a:r>
              <a:rPr lang="en-US" dirty="0"/>
              <a:t>VR services are eligibility-based and tailored to the individual</a:t>
            </a:r>
          </a:p>
          <a:p>
            <a:r>
              <a:rPr lang="en-US" dirty="0"/>
              <a:t>They are not intended to be emergency services</a:t>
            </a:r>
          </a:p>
          <a:p>
            <a:r>
              <a:rPr lang="en-US" dirty="0"/>
              <a:t>They are not time-limited, but are not intended to be provided long-term</a:t>
            </a:r>
          </a:p>
          <a:p>
            <a:r>
              <a:rPr lang="en-US" dirty="0"/>
              <a:t>They are arranged and provided by a Vocational Rehabilitation Counselor (VRC), with consideration for individual choice</a:t>
            </a:r>
          </a:p>
          <a:p>
            <a:endParaRPr lang="en-US" dirty="0"/>
          </a:p>
        </p:txBody>
      </p:sp>
    </p:spTree>
    <p:extLst>
      <p:ext uri="{BB962C8B-B14F-4D97-AF65-F5344CB8AC3E}">
        <p14:creationId xmlns:p14="http://schemas.microsoft.com/office/powerpoint/2010/main" val="382349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05E4-2B27-4774-8B3B-60B8ECEB77DB}"/>
              </a:ext>
            </a:extLst>
          </p:cNvPr>
          <p:cNvSpPr>
            <a:spLocks noGrp="1"/>
          </p:cNvSpPr>
          <p:nvPr>
            <p:ph type="title"/>
          </p:nvPr>
        </p:nvSpPr>
        <p:spPr/>
        <p:txBody>
          <a:bodyPr/>
          <a:lstStyle/>
          <a:p>
            <a:r>
              <a:rPr lang="en-US" dirty="0"/>
              <a:t>Eligibility criteria</a:t>
            </a:r>
          </a:p>
        </p:txBody>
      </p:sp>
      <p:sp>
        <p:nvSpPr>
          <p:cNvPr id="3" name="Content Placeholder 2">
            <a:extLst>
              <a:ext uri="{FF2B5EF4-FFF2-40B4-BE49-F238E27FC236}">
                <a16:creationId xmlns:a16="http://schemas.microsoft.com/office/drawing/2014/main" id="{B28C7F17-9C01-4B03-B92C-93B059077478}"/>
              </a:ext>
            </a:extLst>
          </p:cNvPr>
          <p:cNvSpPr>
            <a:spLocks noGrp="1"/>
          </p:cNvSpPr>
          <p:nvPr>
            <p:ph idx="1"/>
          </p:nvPr>
        </p:nvSpPr>
        <p:spPr/>
        <p:txBody>
          <a:bodyPr/>
          <a:lstStyle/>
          <a:p>
            <a:r>
              <a:rPr lang="en-US" sz="1800" dirty="0"/>
              <a:t>The customer has a physical or mental impairment (first criterion);</a:t>
            </a:r>
          </a:p>
          <a:p>
            <a:r>
              <a:rPr lang="en-US" sz="1800" dirty="0"/>
              <a:t>The impairment constitutes or results in a substantial impediment to employment (second criterion);</a:t>
            </a:r>
          </a:p>
          <a:p>
            <a:r>
              <a:rPr lang="en-US" sz="1800" dirty="0"/>
              <a:t>The customer requires Vocational Rehabilitation (VR) services to prepare for, enter, engage in, or advance in competitive integrated employment consistent with the customer's strengths, resources, priorities, concerns, abilities, capabilities, interests, and informed choice (third criterion); and</a:t>
            </a:r>
          </a:p>
          <a:p>
            <a:r>
              <a:rPr lang="en-US" sz="1800" dirty="0"/>
              <a:t>The customer can achieve an employment outcome, unless pre-eligibility trial work experiences demonstrate by clear and convincing evidence that the customer cannot achieve an employment outcome because of the severity of the customer's disability (fourth criterion).</a:t>
            </a:r>
          </a:p>
          <a:p>
            <a:endParaRPr lang="en-US" dirty="0"/>
          </a:p>
        </p:txBody>
      </p:sp>
    </p:spTree>
    <p:extLst>
      <p:ext uri="{BB962C8B-B14F-4D97-AF65-F5344CB8AC3E}">
        <p14:creationId xmlns:p14="http://schemas.microsoft.com/office/powerpoint/2010/main" val="143325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5EE4-DDB3-4CEF-B6C7-2302370BD251}"/>
              </a:ext>
            </a:extLst>
          </p:cNvPr>
          <p:cNvSpPr>
            <a:spLocks noGrp="1"/>
          </p:cNvSpPr>
          <p:nvPr>
            <p:ph type="title"/>
          </p:nvPr>
        </p:nvSpPr>
        <p:spPr/>
        <p:txBody>
          <a:bodyPr/>
          <a:lstStyle/>
          <a:p>
            <a:r>
              <a:rPr lang="en-US" dirty="0"/>
              <a:t>Transition services</a:t>
            </a:r>
          </a:p>
        </p:txBody>
      </p:sp>
      <p:sp>
        <p:nvSpPr>
          <p:cNvPr id="3" name="Content Placeholder 2">
            <a:extLst>
              <a:ext uri="{FF2B5EF4-FFF2-40B4-BE49-F238E27FC236}">
                <a16:creationId xmlns:a16="http://schemas.microsoft.com/office/drawing/2014/main" id="{5934686C-E211-4DB5-B346-0D225CC1170C}"/>
              </a:ext>
            </a:extLst>
          </p:cNvPr>
          <p:cNvSpPr>
            <a:spLocks noGrp="1"/>
          </p:cNvSpPr>
          <p:nvPr>
            <p:ph idx="1"/>
          </p:nvPr>
        </p:nvSpPr>
        <p:spPr>
          <a:xfrm>
            <a:off x="1069848" y="1778466"/>
            <a:ext cx="10058400" cy="4393734"/>
          </a:xfrm>
        </p:spPr>
        <p:txBody>
          <a:bodyPr>
            <a:normAutofit/>
          </a:bodyPr>
          <a:lstStyle/>
          <a:p>
            <a:pPr marL="0" indent="0">
              <a:buNone/>
            </a:pPr>
            <a:r>
              <a:rPr lang="en-US" dirty="0"/>
              <a:t>Transition services are a subset of Vocational Rehabilitation services for those individuals aged 14-22. Transition services are provided to help students with disabilities move from high school to successful work and independent living. VR provides these services to students while they are attending high school so they will be prepared when they exit. </a:t>
            </a:r>
          </a:p>
          <a:p>
            <a:pPr marL="0" indent="0">
              <a:buNone/>
            </a:pPr>
            <a:r>
              <a:rPr lang="en-US" dirty="0"/>
              <a:t>In most cases, the services provided to students with disabilities fall into one of these </a:t>
            </a:r>
            <a:r>
              <a:rPr lang="en-US" dirty="0">
                <a:highlight>
                  <a:srgbClr val="FFFF00"/>
                </a:highlight>
              </a:rPr>
              <a:t>5 Pre-Employment Transition Services (Pre-ETS)</a:t>
            </a:r>
            <a:r>
              <a:rPr lang="en-US" dirty="0"/>
              <a:t> categories:</a:t>
            </a:r>
          </a:p>
          <a:p>
            <a:pPr marL="0" indent="0">
              <a:buNone/>
            </a:pPr>
            <a:endParaRPr lang="en-US" dirty="0"/>
          </a:p>
          <a:p>
            <a:pPr marL="548640" lvl="2" indent="0">
              <a:buNone/>
            </a:pPr>
            <a:r>
              <a:rPr lang="en-US" dirty="0"/>
              <a:t>1.  Career Exploration				4.  Job Readiness</a:t>
            </a:r>
          </a:p>
          <a:p>
            <a:pPr marL="548640" lvl="2" indent="0">
              <a:buNone/>
            </a:pPr>
            <a:r>
              <a:rPr lang="en-US" dirty="0"/>
              <a:t>2.  Work-Based Learning			5.  Self-Advocacy</a:t>
            </a:r>
          </a:p>
          <a:p>
            <a:pPr marL="548640" lvl="2" indent="0">
              <a:buNone/>
            </a:pPr>
            <a:r>
              <a:rPr lang="en-US" dirty="0"/>
              <a:t>3.  Counseling on Post-Secondary Opportunities</a:t>
            </a:r>
          </a:p>
          <a:p>
            <a:pPr marL="548640" lvl="2" indent="0">
              <a:buNone/>
            </a:pPr>
            <a:endParaRPr lang="en-US" dirty="0"/>
          </a:p>
          <a:p>
            <a:pPr marL="548640" lvl="2" indent="0">
              <a:buNone/>
            </a:pPr>
            <a:r>
              <a:rPr lang="en-US" dirty="0"/>
              <a:t>Note: Vocational Rehabilitation services continue to be available after high school, if necessary.</a:t>
            </a:r>
          </a:p>
          <a:p>
            <a:pPr marL="548640" lvl="2" indent="0">
              <a:buNone/>
            </a:pPr>
            <a:endParaRPr lang="en-US" dirty="0"/>
          </a:p>
        </p:txBody>
      </p:sp>
    </p:spTree>
    <p:extLst>
      <p:ext uri="{BB962C8B-B14F-4D97-AF65-F5344CB8AC3E}">
        <p14:creationId xmlns:p14="http://schemas.microsoft.com/office/powerpoint/2010/main" val="3092486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C77D1-2F15-4894-88E8-6BC57055328D}"/>
              </a:ext>
            </a:extLst>
          </p:cNvPr>
          <p:cNvSpPr>
            <a:spLocks noGrp="1"/>
          </p:cNvSpPr>
          <p:nvPr>
            <p:ph type="title"/>
          </p:nvPr>
        </p:nvSpPr>
        <p:spPr>
          <a:xfrm>
            <a:off x="1069848" y="484632"/>
            <a:ext cx="10058400" cy="1074453"/>
          </a:xfrm>
        </p:spPr>
        <p:txBody>
          <a:bodyPr/>
          <a:lstStyle/>
          <a:p>
            <a:r>
              <a:rPr lang="en-US" dirty="0"/>
              <a:t>Potentially eligible (PE)</a:t>
            </a:r>
          </a:p>
        </p:txBody>
      </p:sp>
      <p:sp>
        <p:nvSpPr>
          <p:cNvPr id="3" name="Content Placeholder 2">
            <a:extLst>
              <a:ext uri="{FF2B5EF4-FFF2-40B4-BE49-F238E27FC236}">
                <a16:creationId xmlns:a16="http://schemas.microsoft.com/office/drawing/2014/main" id="{0B40FF6D-B56B-4F61-8774-7A94C7FD303F}"/>
              </a:ext>
            </a:extLst>
          </p:cNvPr>
          <p:cNvSpPr>
            <a:spLocks noGrp="1"/>
          </p:cNvSpPr>
          <p:nvPr>
            <p:ph idx="1"/>
          </p:nvPr>
        </p:nvSpPr>
        <p:spPr>
          <a:xfrm>
            <a:off x="1069848" y="1710388"/>
            <a:ext cx="10058400" cy="4461812"/>
          </a:xfrm>
        </p:spPr>
        <p:txBody>
          <a:bodyPr>
            <a:normAutofit fontScale="92500"/>
          </a:bodyPr>
          <a:lstStyle/>
          <a:p>
            <a:pPr marL="0" indent="0">
              <a:buNone/>
            </a:pPr>
            <a:r>
              <a:rPr lang="en-US" dirty="0"/>
              <a:t>The Workforce Innovation and Opportunity Act (WIOA) introduced a new eligibility status, Potentially Eligible.</a:t>
            </a:r>
          </a:p>
          <a:p>
            <a:pPr marL="0" indent="0">
              <a:buNone/>
            </a:pPr>
            <a:endParaRPr lang="en-US" dirty="0"/>
          </a:p>
          <a:p>
            <a:pPr marL="0" indent="0">
              <a:buNone/>
            </a:pPr>
            <a:r>
              <a:rPr lang="en-US" dirty="0"/>
              <a:t>As a means to give access to Pre-ETS activities, some individuals will be able to participate as potentially eligible.</a:t>
            </a:r>
          </a:p>
          <a:p>
            <a:pPr marL="0" indent="0">
              <a:buNone/>
            </a:pPr>
            <a:endParaRPr lang="en-US" dirty="0"/>
          </a:p>
          <a:p>
            <a:pPr marL="174625" lvl="2" indent="-174625">
              <a:spcBef>
                <a:spcPts val="1600"/>
              </a:spcBef>
            </a:pPr>
            <a:r>
              <a:rPr lang="en-US" sz="2000" dirty="0"/>
              <a:t>Must meet the definition of student with a disability</a:t>
            </a:r>
          </a:p>
          <a:p>
            <a:pPr marL="174625" lvl="2" indent="-174625">
              <a:spcBef>
                <a:spcPts val="1600"/>
              </a:spcBef>
            </a:pPr>
            <a:endParaRPr lang="en-US" sz="2000" dirty="0"/>
          </a:p>
          <a:p>
            <a:pPr marL="174625" lvl="2" indent="-174625"/>
            <a:r>
              <a:rPr lang="en-US" sz="2000" dirty="0"/>
              <a:t>Not intended to circumvent the Vocational Rehabilitation (VR) process  - when it is realized that other services are needed, an application for services must be completed</a:t>
            </a:r>
          </a:p>
          <a:p>
            <a:pPr marL="174625" lvl="2" indent="-174625"/>
            <a:endParaRPr lang="en-US" sz="2000" dirty="0"/>
          </a:p>
          <a:p>
            <a:r>
              <a:rPr lang="en-US" dirty="0"/>
              <a:t>Services to this population are limited to Pre-Employment Transition Services</a:t>
            </a:r>
          </a:p>
        </p:txBody>
      </p:sp>
    </p:spTree>
    <p:extLst>
      <p:ext uri="{BB962C8B-B14F-4D97-AF65-F5344CB8AC3E}">
        <p14:creationId xmlns:p14="http://schemas.microsoft.com/office/powerpoint/2010/main" val="3466961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C35B649-44B4-954A-A485-E54FD208B151}"/>
              </a:ext>
            </a:extLst>
          </p:cNvPr>
          <p:cNvSpPr txBox="1">
            <a:spLocks noGrp="1"/>
          </p:cNvSpPr>
          <p:nvPr>
            <p:ph type="title" idx="4294967295"/>
          </p:nvPr>
        </p:nvSpPr>
        <p:spPr>
          <a:xfrm>
            <a:off x="188910" y="295729"/>
            <a:ext cx="10578149" cy="14005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ea typeface="+mj-ea"/>
                <a:cs typeface="+mj-cs"/>
              </a:rPr>
              <a:t>When To Apply for PE case</a:t>
            </a:r>
            <a:endParaRPr kumimoji="0" lang="en-US" sz="5400" b="1" i="0" u="none" strike="noStrike" kern="1200" cap="none" spc="0" normalizeH="0" baseline="0" noProof="0" dirty="0">
              <a:ln>
                <a:noFill/>
              </a:ln>
              <a:solidFill>
                <a:schemeClr val="tx1"/>
              </a:solidFill>
              <a:effectLst/>
              <a:uLnTx/>
              <a:uFillTx/>
              <a:ea typeface="+mj-ea"/>
              <a:cs typeface="+mj-cs"/>
            </a:endParaRPr>
          </a:p>
        </p:txBody>
      </p:sp>
      <p:sp>
        <p:nvSpPr>
          <p:cNvPr id="4" name="TextBox 3">
            <a:extLst>
              <a:ext uri="{FF2B5EF4-FFF2-40B4-BE49-F238E27FC236}">
                <a16:creationId xmlns:a16="http://schemas.microsoft.com/office/drawing/2014/main" id="{CE8373F2-FB3B-432E-B707-4433C4D4FA9E}"/>
              </a:ext>
            </a:extLst>
          </p:cNvPr>
          <p:cNvSpPr txBox="1"/>
          <p:nvPr/>
        </p:nvSpPr>
        <p:spPr>
          <a:xfrm>
            <a:off x="500945" y="1376236"/>
            <a:ext cx="11502145" cy="4662815"/>
          </a:xfrm>
          <a:prstGeom prst="rect">
            <a:avLst/>
          </a:prstGeom>
          <a:noFill/>
        </p:spPr>
        <p:txBody>
          <a:bodyPr wrap="square">
            <a:spAutoFit/>
          </a:bodyPr>
          <a:lstStyle/>
          <a:p>
            <a:pPr marL="90488" marR="0">
              <a:spcBef>
                <a:spcPts val="0"/>
              </a:spcBef>
              <a:spcAft>
                <a:spcPts val="0"/>
              </a:spcAft>
            </a:pPr>
            <a:r>
              <a:rPr lang="en-US" sz="2800" dirty="0">
                <a:effectLst/>
                <a:latin typeface="Aptos" panose="020B0004020202020204" pitchFamily="34" charset="0"/>
                <a:ea typeface="Calibri" panose="020F0502020204030204" pitchFamily="34" charset="0"/>
                <a:cs typeface="Times New Roman" panose="02020603050405020304" pitchFamily="18" charset="0"/>
              </a:rPr>
              <a:t>Use Potentially </a:t>
            </a:r>
            <a:r>
              <a:rPr lang="en-US" sz="2800" dirty="0">
                <a:latin typeface="Aptos" panose="020B0004020202020204" pitchFamily="34" charset="0"/>
                <a:ea typeface="Calibri" panose="020F0502020204030204" pitchFamily="34" charset="0"/>
                <a:cs typeface="Times New Roman" panose="02020603050405020304" pitchFamily="18" charset="0"/>
              </a:rPr>
              <a:t>E</a:t>
            </a:r>
            <a:r>
              <a:rPr lang="en-US" sz="2800" dirty="0">
                <a:effectLst/>
                <a:latin typeface="Aptos" panose="020B0004020202020204" pitchFamily="34" charset="0"/>
                <a:ea typeface="Calibri" panose="020F0502020204030204" pitchFamily="34" charset="0"/>
                <a:cs typeface="Times New Roman" panose="02020603050405020304" pitchFamily="18" charset="0"/>
              </a:rPr>
              <a:t>ligible:</a:t>
            </a:r>
          </a:p>
          <a:p>
            <a:pPr marL="91440" marR="0">
              <a:spcBef>
                <a:spcPts val="0"/>
              </a:spcBef>
              <a:spcAft>
                <a:spcPts val="0"/>
              </a:spcAft>
            </a:pPr>
            <a:r>
              <a:rPr lang="en-US" sz="2800" dirty="0">
                <a:effectLst/>
                <a:latin typeface="Aptos" panose="020B0004020202020204" pitchFamily="34" charset="0"/>
                <a:ea typeface="Calibri" panose="020F0502020204030204" pitchFamily="34" charset="0"/>
                <a:cs typeface="Times New Roman" panose="02020603050405020304" pitchFamily="18" charset="0"/>
              </a:rPr>
              <a:t> </a:t>
            </a:r>
          </a:p>
          <a:p>
            <a:pPr marL="806450" marR="0" lvl="0" indent="-514350">
              <a:spcBef>
                <a:spcPts val="0"/>
              </a:spcBef>
              <a:spcAft>
                <a:spcPts val="1800"/>
              </a:spcAft>
              <a:buFont typeface="+mj-lt"/>
              <a:buAutoNum type="alphaLcParenR"/>
            </a:pPr>
            <a:r>
              <a:rPr lang="en-US" sz="2800" dirty="0">
                <a:latin typeface="Aptos" panose="020B0004020202020204" pitchFamily="34" charset="0"/>
                <a:ea typeface="Calibri" panose="020F0502020204030204" pitchFamily="34" charset="0"/>
                <a:cs typeface="Arial" panose="020B0604020202020204" pitchFamily="34" charset="0"/>
              </a:rPr>
              <a:t>T</a:t>
            </a:r>
            <a:r>
              <a:rPr lang="en-US" sz="2800" dirty="0">
                <a:effectLst/>
                <a:latin typeface="Aptos" panose="020B0004020202020204" pitchFamily="34" charset="0"/>
                <a:ea typeface="Calibri" panose="020F0502020204030204" pitchFamily="34" charset="0"/>
                <a:cs typeface="Arial" panose="020B0604020202020204" pitchFamily="34" charset="0"/>
              </a:rPr>
              <a:t>he Student will only need Pre-ETS at this time; </a:t>
            </a:r>
            <a:endParaRPr lang="en-US" sz="2800" dirty="0">
              <a:effectLst/>
              <a:latin typeface="Aptos" panose="020B0004020202020204" pitchFamily="34" charset="0"/>
              <a:ea typeface="Calibri" panose="020F0502020204030204" pitchFamily="34" charset="0"/>
              <a:cs typeface="Times New Roman" panose="02020603050405020304" pitchFamily="18" charset="0"/>
            </a:endParaRPr>
          </a:p>
          <a:p>
            <a:pPr marL="806450" marR="0" lvl="0" indent="-514350">
              <a:spcBef>
                <a:spcPts val="0"/>
              </a:spcBef>
              <a:spcAft>
                <a:spcPts val="1800"/>
              </a:spcAft>
              <a:buFont typeface="+mj-lt"/>
              <a:buAutoNum type="alphaLcParenR"/>
            </a:pPr>
            <a:r>
              <a:rPr lang="en-US" sz="2800" dirty="0">
                <a:effectLst/>
                <a:latin typeface="Aptos" panose="020B0004020202020204" pitchFamily="34" charset="0"/>
                <a:ea typeface="Calibri" panose="020F0502020204030204" pitchFamily="34" charset="0"/>
                <a:cs typeface="Arial" panose="020B0604020202020204" pitchFamily="34" charset="0"/>
              </a:rPr>
              <a:t>The Student has not expressed interest in applying for VR services;</a:t>
            </a:r>
            <a:endParaRPr lang="en-US" sz="2800" dirty="0">
              <a:effectLst/>
              <a:latin typeface="Aptos" panose="020B0004020202020204" pitchFamily="34" charset="0"/>
              <a:ea typeface="Calibri" panose="020F0502020204030204" pitchFamily="34" charset="0"/>
              <a:cs typeface="Times New Roman" panose="02020603050405020304" pitchFamily="18" charset="0"/>
            </a:endParaRPr>
          </a:p>
          <a:p>
            <a:pPr marL="806450" marR="0" lvl="0" indent="-514350">
              <a:spcBef>
                <a:spcPts val="0"/>
              </a:spcBef>
              <a:spcAft>
                <a:spcPts val="1800"/>
              </a:spcAft>
              <a:buFont typeface="+mj-lt"/>
              <a:buAutoNum type="alphaLcParenR"/>
            </a:pPr>
            <a:r>
              <a:rPr lang="en-US" sz="2800" dirty="0">
                <a:effectLst/>
                <a:latin typeface="Aptos" panose="020B0004020202020204" pitchFamily="34" charset="0"/>
                <a:ea typeface="Calibri" panose="020F0502020204030204" pitchFamily="34" charset="0"/>
                <a:cs typeface="Arial" panose="020B0604020202020204" pitchFamily="34" charset="0"/>
              </a:rPr>
              <a:t>The Student would like to participate in a Pre-ETS activity in the immediate future; or</a:t>
            </a:r>
          </a:p>
          <a:p>
            <a:pPr marL="806450" marR="0" lvl="0" indent="-514350">
              <a:spcBef>
                <a:spcPts val="0"/>
              </a:spcBef>
              <a:spcAft>
                <a:spcPts val="1800"/>
              </a:spcAft>
              <a:buFont typeface="+mj-lt"/>
              <a:buAutoNum type="alphaLcParenR"/>
            </a:pPr>
            <a:r>
              <a:rPr lang="en-US" sz="2800" dirty="0">
                <a:effectLst/>
                <a:latin typeface="Aptos" panose="020B0004020202020204" pitchFamily="34" charset="0"/>
                <a:ea typeface="Calibri" panose="020F0502020204030204" pitchFamily="34" charset="0"/>
                <a:cs typeface="Arial" panose="020B0604020202020204" pitchFamily="34" charset="0"/>
              </a:rPr>
              <a:t>The Student is at the beginning of their career exploration with limited experience or knowledge of career interests and would benefit from Pre-ETS at this time.</a:t>
            </a:r>
            <a:endParaRPr lang="en-US" sz="2800" dirty="0">
              <a:effectLst/>
              <a:latin typeface="Aptos" panose="020B0004020202020204" pitchFamily="34" charset="0"/>
              <a:ea typeface="Calibri" panose="020F0502020204030204" pitchFamily="34" charset="0"/>
              <a:cs typeface="Times New Roman" panose="02020603050405020304" pitchFamily="18" charset="0"/>
            </a:endParaRPr>
          </a:p>
        </p:txBody>
      </p:sp>
      <p:pic>
        <p:nvPicPr>
          <p:cNvPr id="5" name="Picture 4" descr="Logo for Texas Workforce Solutions-Vocational Rehabilitation Services">
            <a:extLst>
              <a:ext uri="{FF2B5EF4-FFF2-40B4-BE49-F238E27FC236}">
                <a16:creationId xmlns:a16="http://schemas.microsoft.com/office/drawing/2014/main" id="{B5B773C1-6FAA-536A-491C-4815C3362E63}"/>
              </a:ext>
            </a:extLst>
          </p:cNvPr>
          <p:cNvPicPr/>
          <p:nvPr/>
        </p:nvPicPr>
        <p:blipFill rotWithShape="1">
          <a:blip r:embed="rId3"/>
          <a:srcRect t="20961"/>
          <a:stretch/>
        </p:blipFill>
        <p:spPr bwMode="auto">
          <a:xfrm>
            <a:off x="11101812" y="6324600"/>
            <a:ext cx="1090188" cy="533400"/>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82DC2289-0426-2904-E228-E91C7B986C31}"/>
              </a:ext>
            </a:extLst>
          </p:cNvPr>
          <p:cNvSpPr>
            <a:spLocks noGrp="1"/>
          </p:cNvSpPr>
          <p:nvPr>
            <p:ph type="sldNum" sz="quarter" idx="12"/>
          </p:nvPr>
        </p:nvSpPr>
        <p:spPr/>
        <p:txBody>
          <a:bodyPr/>
          <a:lstStyle/>
          <a:p>
            <a:fld id="{394E8B37-5C52-4C7C-A376-6B2821058305}" type="slidenum">
              <a:rPr lang="en-US" smtClean="0"/>
              <a:t>8</a:t>
            </a:fld>
            <a:endParaRPr lang="en-US" dirty="0"/>
          </a:p>
        </p:txBody>
      </p:sp>
    </p:spTree>
    <p:extLst>
      <p:ext uri="{BB962C8B-B14F-4D97-AF65-F5344CB8AC3E}">
        <p14:creationId xmlns:p14="http://schemas.microsoft.com/office/powerpoint/2010/main" val="358356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B163F6-F29E-5C38-53B7-A4794EDE148E}"/>
              </a:ext>
            </a:extLst>
          </p:cNvPr>
          <p:cNvSpPr txBox="1">
            <a:spLocks noGrp="1"/>
          </p:cNvSpPr>
          <p:nvPr>
            <p:ph type="title" idx="4294967295"/>
          </p:nvPr>
        </p:nvSpPr>
        <p:spPr>
          <a:xfrm>
            <a:off x="188910" y="295729"/>
            <a:ext cx="10578149" cy="14005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ea typeface="+mj-ea"/>
                <a:cs typeface="+mj-cs"/>
              </a:rPr>
              <a:t>When To Apply for a VR case</a:t>
            </a:r>
          </a:p>
        </p:txBody>
      </p:sp>
      <p:sp>
        <p:nvSpPr>
          <p:cNvPr id="4" name="TextBox 3">
            <a:extLst>
              <a:ext uri="{FF2B5EF4-FFF2-40B4-BE49-F238E27FC236}">
                <a16:creationId xmlns:a16="http://schemas.microsoft.com/office/drawing/2014/main" id="{CE8373F2-FB3B-432E-B707-4433C4D4FA9E}"/>
              </a:ext>
            </a:extLst>
          </p:cNvPr>
          <p:cNvSpPr txBox="1"/>
          <p:nvPr/>
        </p:nvSpPr>
        <p:spPr>
          <a:xfrm>
            <a:off x="476371" y="1359182"/>
            <a:ext cx="10982990" cy="4533998"/>
          </a:xfrm>
          <a:prstGeom prst="rect">
            <a:avLst/>
          </a:prstGeom>
          <a:noFill/>
        </p:spPr>
        <p:txBody>
          <a:bodyPr wrap="square">
            <a:spAutoFit/>
          </a:bodyPr>
          <a:lstStyle/>
          <a:p>
            <a:pPr marL="90487" marR="0">
              <a:spcBef>
                <a:spcPts val="0"/>
              </a:spcBef>
              <a:spcAft>
                <a:spcPts val="0"/>
              </a:spcAft>
            </a:pPr>
            <a:r>
              <a:rPr lang="en-US" sz="2600" dirty="0">
                <a:latin typeface="Aptos" panose="020B0004020202020204" pitchFamily="34" charset="0"/>
                <a:ea typeface="Calibri" panose="020F0502020204030204" pitchFamily="34" charset="0"/>
                <a:cs typeface="Times New Roman" panose="02020603050405020304" pitchFamily="18" charset="0"/>
              </a:rPr>
              <a:t>Take a full VR Application</a:t>
            </a:r>
            <a:r>
              <a:rPr lang="en-US" sz="2600" dirty="0">
                <a:effectLst/>
                <a:latin typeface="Aptos" panose="020B0004020202020204" pitchFamily="34" charset="0"/>
                <a:ea typeface="Calibri" panose="020F0502020204030204" pitchFamily="34" charset="0"/>
                <a:cs typeface="Times New Roman" panose="02020603050405020304" pitchFamily="18" charset="0"/>
              </a:rPr>
              <a:t> When:</a:t>
            </a:r>
          </a:p>
          <a:p>
            <a:pPr marL="91440" marR="0">
              <a:spcBef>
                <a:spcPts val="0"/>
              </a:spcBef>
              <a:spcAft>
                <a:spcPts val="0"/>
              </a:spcAft>
            </a:pPr>
            <a:r>
              <a:rPr lang="en-US" sz="2600" dirty="0">
                <a:effectLst/>
                <a:latin typeface="Aptos" panose="020B0004020202020204" pitchFamily="34" charset="0"/>
                <a:ea typeface="Calibri" panose="020F0502020204030204" pitchFamily="34" charset="0"/>
                <a:cs typeface="Times New Roman" panose="02020603050405020304" pitchFamily="18" charset="0"/>
              </a:rPr>
              <a:t> </a:t>
            </a:r>
          </a:p>
          <a:p>
            <a:pPr marL="801688" marR="0" lvl="0" indent="-450850">
              <a:lnSpc>
                <a:spcPct val="115000"/>
              </a:lnSpc>
              <a:spcBef>
                <a:spcPts val="0"/>
              </a:spcBef>
              <a:spcAft>
                <a:spcPts val="1800"/>
              </a:spcAft>
              <a:buFont typeface="+mj-lt"/>
              <a:buAutoNum type="alphaLcParenR"/>
            </a:pPr>
            <a:r>
              <a:rPr lang="en-US" sz="2600" dirty="0">
                <a:latin typeface="Aptos" panose="020B0004020202020204" pitchFamily="34" charset="0"/>
                <a:ea typeface="Calibri" panose="020F0502020204030204" pitchFamily="34" charset="0"/>
                <a:cs typeface="Arial" panose="020B0604020202020204" pitchFamily="34" charset="0"/>
              </a:rPr>
              <a:t>T</a:t>
            </a:r>
            <a:r>
              <a:rPr lang="en-US" sz="2600" dirty="0">
                <a:effectLst/>
                <a:latin typeface="Aptos" panose="020B0004020202020204" pitchFamily="34" charset="0"/>
                <a:ea typeface="Calibri" panose="020F0502020204030204" pitchFamily="34" charset="0"/>
                <a:cs typeface="Arial" panose="020B0604020202020204" pitchFamily="34" charset="0"/>
              </a:rPr>
              <a:t>he Student has a need for additional support services which cannot be provided under potentially eligible, such as transportation, and will need an IPE to participate in Pre-ETS;</a:t>
            </a:r>
            <a:endParaRPr lang="en-US" sz="2600" dirty="0">
              <a:effectLst/>
              <a:latin typeface="Aptos" panose="020B0004020202020204" pitchFamily="34" charset="0"/>
              <a:ea typeface="Calibri" panose="020F0502020204030204" pitchFamily="34" charset="0"/>
              <a:cs typeface="Times New Roman" panose="02020603050405020304" pitchFamily="18" charset="0"/>
            </a:endParaRPr>
          </a:p>
          <a:p>
            <a:pPr marL="801688" marR="0" lvl="0" indent="-450850">
              <a:lnSpc>
                <a:spcPct val="115000"/>
              </a:lnSpc>
              <a:spcBef>
                <a:spcPts val="0"/>
              </a:spcBef>
              <a:spcAft>
                <a:spcPts val="1800"/>
              </a:spcAft>
              <a:buFont typeface="+mj-lt"/>
              <a:buAutoNum type="alphaLcParenR"/>
            </a:pPr>
            <a:r>
              <a:rPr lang="en-US" sz="2600" dirty="0">
                <a:effectLst/>
                <a:latin typeface="Aptos" panose="020B0004020202020204" pitchFamily="34" charset="0"/>
                <a:ea typeface="Calibri" panose="020F0502020204030204" pitchFamily="34" charset="0"/>
                <a:cs typeface="Arial" panose="020B0604020202020204" pitchFamily="34" charset="0"/>
              </a:rPr>
              <a:t>The Student has expressed interest in applying for VR services and does not plan to participate in Pre-ETS immediately; or</a:t>
            </a:r>
            <a:endParaRPr lang="en-US" sz="2600" dirty="0">
              <a:effectLst/>
              <a:latin typeface="Aptos" panose="020B0004020202020204" pitchFamily="34" charset="0"/>
              <a:ea typeface="Calibri" panose="020F0502020204030204" pitchFamily="34" charset="0"/>
              <a:cs typeface="Times New Roman" panose="02020603050405020304" pitchFamily="18" charset="0"/>
            </a:endParaRPr>
          </a:p>
          <a:p>
            <a:pPr marL="801688" marR="0" lvl="0" indent="-450850">
              <a:lnSpc>
                <a:spcPct val="115000"/>
              </a:lnSpc>
              <a:spcBef>
                <a:spcPts val="0"/>
              </a:spcBef>
              <a:spcAft>
                <a:spcPts val="1800"/>
              </a:spcAft>
              <a:buFont typeface="+mj-lt"/>
              <a:buAutoNum type="alphaLcParenR"/>
            </a:pPr>
            <a:r>
              <a:rPr lang="en-US" sz="2600" dirty="0">
                <a:effectLst/>
                <a:latin typeface="Aptos" panose="020B0004020202020204" pitchFamily="34" charset="0"/>
                <a:ea typeface="Calibri" panose="020F0502020204030204" pitchFamily="34" charset="0"/>
                <a:cs typeface="Arial" panose="020B0604020202020204" pitchFamily="34" charset="0"/>
              </a:rPr>
              <a:t>The Student has identified their </a:t>
            </a:r>
            <a:r>
              <a:rPr lang="en-US" sz="2600" dirty="0">
                <a:latin typeface="Aptos" panose="020B0004020202020204" pitchFamily="34" charset="0"/>
                <a:ea typeface="Calibri" panose="020F0502020204030204" pitchFamily="34" charset="0"/>
                <a:cs typeface="Arial" panose="020B0604020202020204" pitchFamily="34" charset="0"/>
              </a:rPr>
              <a:t>C</a:t>
            </a:r>
            <a:r>
              <a:rPr lang="en-US" sz="2600" dirty="0">
                <a:effectLst/>
                <a:latin typeface="Aptos" panose="020B0004020202020204" pitchFamily="34" charset="0"/>
                <a:ea typeface="Calibri" panose="020F0502020204030204" pitchFamily="34" charset="0"/>
                <a:cs typeface="Arial" panose="020B0604020202020204" pitchFamily="34" charset="0"/>
              </a:rPr>
              <a:t>areer Pathway of Interest and will benefit from VR services on an IPE.</a:t>
            </a:r>
            <a:endParaRPr lang="en-US" sz="2600" dirty="0">
              <a:effectLst/>
              <a:latin typeface="Aptos" panose="020B0004020202020204" pitchFamily="34" charset="0"/>
              <a:ea typeface="Calibri" panose="020F0502020204030204" pitchFamily="34" charset="0"/>
              <a:cs typeface="Times New Roman" panose="02020603050405020304" pitchFamily="18" charset="0"/>
            </a:endParaRPr>
          </a:p>
        </p:txBody>
      </p:sp>
      <p:pic>
        <p:nvPicPr>
          <p:cNvPr id="6" name="Picture 5" descr="Logo for Texas Workforce Solutions-Vocational Rehabilitation Services">
            <a:extLst>
              <a:ext uri="{FF2B5EF4-FFF2-40B4-BE49-F238E27FC236}">
                <a16:creationId xmlns:a16="http://schemas.microsoft.com/office/drawing/2014/main" id="{7C499EF0-C93C-0698-588C-5A275DDC9CED}"/>
              </a:ext>
            </a:extLst>
          </p:cNvPr>
          <p:cNvPicPr/>
          <p:nvPr/>
        </p:nvPicPr>
        <p:blipFill rotWithShape="1">
          <a:blip r:embed="rId3"/>
          <a:srcRect t="20961"/>
          <a:stretch/>
        </p:blipFill>
        <p:spPr bwMode="auto">
          <a:xfrm>
            <a:off x="11101812" y="6324600"/>
            <a:ext cx="1090188" cy="533400"/>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B88ECCED-61B4-6357-F147-17A757E6800B}"/>
              </a:ext>
            </a:extLst>
          </p:cNvPr>
          <p:cNvSpPr>
            <a:spLocks noGrp="1"/>
          </p:cNvSpPr>
          <p:nvPr>
            <p:ph type="sldNum" sz="quarter" idx="12"/>
          </p:nvPr>
        </p:nvSpPr>
        <p:spPr/>
        <p:txBody>
          <a:bodyPr/>
          <a:lstStyle/>
          <a:p>
            <a:fld id="{394E8B37-5C52-4C7C-A376-6B2821058305}" type="slidenum">
              <a:rPr lang="en-US" smtClean="0"/>
              <a:t>9</a:t>
            </a:fld>
            <a:endParaRPr lang="en-US" dirty="0"/>
          </a:p>
        </p:txBody>
      </p:sp>
    </p:spTree>
    <p:extLst>
      <p:ext uri="{BB962C8B-B14F-4D97-AF65-F5344CB8AC3E}">
        <p14:creationId xmlns:p14="http://schemas.microsoft.com/office/powerpoint/2010/main" val="27934314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11447</TotalTime>
  <Words>1314</Words>
  <Application>Microsoft Office PowerPoint</Application>
  <PresentationFormat>Widescreen</PresentationFormat>
  <Paragraphs>149</Paragraphs>
  <Slides>15</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Arial</vt:lpstr>
      <vt:lpstr>Calibri</vt:lpstr>
      <vt:lpstr>Rockwell</vt:lpstr>
      <vt:lpstr>Rockwell (Body)</vt:lpstr>
      <vt:lpstr>Rockwell Condensed</vt:lpstr>
      <vt:lpstr>Rockwell Extra Bold</vt:lpstr>
      <vt:lpstr>Wingdings</vt:lpstr>
      <vt:lpstr>Wood Type</vt:lpstr>
      <vt:lpstr>Vocational Rehabilitation</vt:lpstr>
      <vt:lpstr>Agenda</vt:lpstr>
      <vt:lpstr>Workforce Innovation and opportunity act (WIOA)</vt:lpstr>
      <vt:lpstr>Vocational rehabilitation (VR) Services</vt:lpstr>
      <vt:lpstr>Eligibility criteria</vt:lpstr>
      <vt:lpstr>Transition services</vt:lpstr>
      <vt:lpstr>Potentially eligible (PE)</vt:lpstr>
      <vt:lpstr>When To Apply for PE case</vt:lpstr>
      <vt:lpstr>When To Apply for a VR case</vt:lpstr>
      <vt:lpstr>Supplemental docs needed</vt:lpstr>
      <vt:lpstr>PowerPoint Presentation</vt:lpstr>
      <vt:lpstr>How to get started…</vt:lpstr>
      <vt:lpstr>Who to work with…</vt:lpstr>
      <vt:lpstr>FBISD Counselor Assignments </vt:lpstr>
      <vt:lpstr>Questions &amp; Suggestions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 Transition Services - An Introduction</dc:title>
  <dc:creator>Wilder,Erin</dc:creator>
  <cp:lastModifiedBy>Jawo,Niyah</cp:lastModifiedBy>
  <cp:revision>41</cp:revision>
  <dcterms:created xsi:type="dcterms:W3CDTF">2017-09-27T18:29:00Z</dcterms:created>
  <dcterms:modified xsi:type="dcterms:W3CDTF">2025-11-11T18:00:56Z</dcterms:modified>
</cp:coreProperties>
</file>